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0" r:id="rId5"/>
    <p:sldMasterId id="2147483707" r:id="rId6"/>
    <p:sldMasterId id="2147483744" r:id="rId7"/>
  </p:sldMasterIdLst>
  <p:notesMasterIdLst>
    <p:notesMasterId r:id="rId24"/>
  </p:notesMasterIdLst>
  <p:handoutMasterIdLst>
    <p:handoutMasterId r:id="rId25"/>
  </p:handoutMasterIdLst>
  <p:sldIdLst>
    <p:sldId id="256" r:id="rId8"/>
    <p:sldId id="257" r:id="rId9"/>
    <p:sldId id="258" r:id="rId10"/>
    <p:sldId id="260" r:id="rId11"/>
    <p:sldId id="259" r:id="rId12"/>
    <p:sldId id="296" r:id="rId13"/>
    <p:sldId id="262" r:id="rId14"/>
    <p:sldId id="266" r:id="rId15"/>
    <p:sldId id="267" r:id="rId16"/>
    <p:sldId id="268" r:id="rId17"/>
    <p:sldId id="269" r:id="rId18"/>
    <p:sldId id="272" r:id="rId19"/>
    <p:sldId id="270" r:id="rId20"/>
    <p:sldId id="298" r:id="rId21"/>
    <p:sldId id="271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856"/>
    <a:srgbClr val="1C64B4"/>
    <a:srgbClr val="A94198"/>
    <a:srgbClr val="FDC14C"/>
    <a:srgbClr val="FEE3B0"/>
    <a:srgbClr val="0DA792"/>
    <a:srgbClr val="F02A66"/>
    <a:srgbClr val="F9F900"/>
    <a:srgbClr val="FFFF00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1C551-194E-4AE6-9E30-E2225B7CF72C}" v="1" dt="2023-08-29T18:55:09.38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/>
    <p:restoredTop sz="96327"/>
  </p:normalViewPr>
  <p:slideViewPr>
    <p:cSldViewPr snapToGrid="0" snapToObjects="1" showGuides="1">
      <p:cViewPr varScale="1">
        <p:scale>
          <a:sx n="113" d="100"/>
          <a:sy n="113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pPr>
            <a:r>
              <a:rPr lang="en-US" sz="1500" b="1" i="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0.41255916700145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F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 Medium" panose="020B0502030000000004" pitchFamily="34" charset="0"/>
                    <a:ea typeface="Inter Medium" panose="020B0502030000000004" pitchFamily="34" charset="0"/>
                    <a:cs typeface="Inter Medium" panose="020B05020300000000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1-AE4B-807D-BE6F3C84C5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 Medium" panose="020B0502030000000004" pitchFamily="34" charset="0"/>
                    <a:ea typeface="Inter Medium" panose="020B0502030000000004" pitchFamily="34" charset="0"/>
                    <a:cs typeface="Inter Medium" panose="020B05020300000000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1-AE4B-807D-BE6F3C84C5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 Medium" panose="020B0502030000000004" pitchFamily="34" charset="0"/>
                    <a:ea typeface="Inter Medium" panose="020B0502030000000004" pitchFamily="34" charset="0"/>
                    <a:cs typeface="Inter Medium" panose="020B05020300000000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1-AE4B-807D-BE6F3C84C5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pPr>
            <a:endParaRPr lang="lt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pPr>
            <a:endParaRPr lang="lt-LT"/>
          </a:p>
        </c:txPr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2552523746062"/>
          <c:y val="0.93412845896881036"/>
          <c:w val="0.40894878693928838"/>
          <c:h val="6.587154103118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pPr>
            <a:r>
              <a:rPr lang="en-US" sz="1500" b="1" i="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031579225872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CE-8343-B148-C1B52C7EBAF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CE-8343-B148-C1B52C7EBAFE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E-8343-B148-C1B52C7EBAFE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CE-8343-B148-C1B52C7EBAF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CE-8343-B148-C1B52C7EB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55787985527038E-2"/>
          <c:y val="0.92494248187899974"/>
          <c:w val="0.81568842402894592"/>
          <c:h val="7.5057518121000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pPr>
            <a:r>
              <a:rPr lang="en-US" sz="1500" b="1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0.41255916700145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F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Inter Medium" panose="020B0502030000000004" pitchFamily="34" charset="0"/>
                    <a:ea typeface="Inter Medium" panose="020B0502030000000004" pitchFamily="34" charset="0"/>
                    <a:cs typeface="Inter Medium" panose="020B05020300000000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4-CD44-BF54-FEE67B74F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Inter Medium" panose="020B0502030000000004" pitchFamily="34" charset="0"/>
                    <a:ea typeface="Inter Medium" panose="020B0502030000000004" pitchFamily="34" charset="0"/>
                    <a:cs typeface="Inter Medium" panose="020B05020300000000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24-CD44-BF54-FEE67B74F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Inter Medium" panose="020B0502030000000004" pitchFamily="34" charset="0"/>
                    <a:ea typeface="Inter Medium" panose="020B0502030000000004" pitchFamily="34" charset="0"/>
                    <a:cs typeface="Inter Medium" panose="020B05020300000000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24-CD44-BF54-FEE67B74F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4763968"/>
        <c:axId val="571192768"/>
      </c:barChart>
      <c:catAx>
        <c:axId val="11547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pPr>
            <a:endParaRPr lang="lt-LT"/>
          </a:p>
        </c:txPr>
        <c:crossAx val="571192768"/>
        <c:crosses val="autoZero"/>
        <c:auto val="1"/>
        <c:lblAlgn val="ctr"/>
        <c:lblOffset val="100"/>
        <c:noMultiLvlLbl val="0"/>
      </c:catAx>
      <c:valAx>
        <c:axId val="571192768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pPr>
            <a:endParaRPr lang="lt-LT"/>
          </a:p>
        </c:txPr>
        <c:crossAx val="11547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52552523746062"/>
          <c:y val="0.93412845896881036"/>
          <c:w val="0.40894878693928838"/>
          <c:h val="6.5871541031189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pPr>
            <a:r>
              <a:rPr lang="en-US" sz="1500" b="1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SALES</a:t>
            </a:r>
          </a:p>
        </c:rich>
      </c:tx>
      <c:layout>
        <c:manualLayout>
          <c:xMode val="edge"/>
          <c:yMode val="edge"/>
          <c:x val="0.40315792258724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defRPr>
          </a:pPr>
          <a:endParaRPr lang="lt-L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4E-5645-9041-E832FC40060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4E-5645-9041-E832FC400608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4E-5645-9041-E832FC400608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254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4E-5645-9041-E832FC40060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65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4E-5645-9041-E832FC400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155787985527038E-2"/>
          <c:y val="0.92494248187899974"/>
          <c:w val="0.81568842402894592"/>
          <c:h val="7.5057518121000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8C3969-9E63-A345-BB21-C4F80F17B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AFF04-979D-ED46-A90F-3C0B9D5964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7756-703A-4C45-96D0-2261A4FADC5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A9E3F-2800-654D-A508-43B1B8C34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DB950-E412-6D41-986A-A4F719888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D6D8-DF40-6D42-973A-CD331A9D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9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A7845-6E42-A54B-BDCA-C3518250E7BF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41982-9C9C-C141-8575-EDABC034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2B305F-E454-6A49-BE5A-20AC4E24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355" y="5837238"/>
            <a:ext cx="8854531" cy="40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15DE3A-FC37-F54E-907A-A159B33E9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1952625"/>
            <a:ext cx="8854531" cy="3534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3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Two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BAC6CB9-A2BD-9C4D-BD91-AAEC4A25A5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485DFEF-EDD4-704B-A25A-111EB2878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80D21C5-583C-354C-8D73-4176FE0517A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342900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296277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-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3428998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236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Four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84176-04FD-7E44-80FE-534E00AD6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2479587-0613-014A-907C-7A6BD40A2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FAD5EC6-4199-5C46-B4E6-5A8F477342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3654EC9-44A8-5048-83C2-2359A000B8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7ED44B0-B49B-2E43-9448-B9CA2D9A1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29675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47910-06FD-4846-B37B-91A91EE5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719F9151-DC16-CE4F-9309-39250B29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502A480-02A7-4745-AB98-DBF6178125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DD59F3E-D979-E24A-8E0A-3B87A2DA6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8037D3B-F9E1-394A-A1A9-880049C2F5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177069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EBF828C-CAAF-9742-BE2C-30ED104C29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2909230"/>
            <a:ext cx="8854531" cy="3534526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0" b="1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6911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68082D-F45E-1B49-9FC3-AAC24B320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F302F9B-B4B3-B045-8492-FFC9D530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49388"/>
            <a:ext cx="12192000" cy="54086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0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F302F9B-B4B3-B045-8492-FFC9D530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49388"/>
            <a:ext cx="12192000" cy="54086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1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Foto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10908714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230BBD-D8AC-0545-A7D5-13382E10E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8EEC7-A4A8-754E-B0D5-1BD7DE8A8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8761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E85D79-D6BD-7445-9FEA-56BA3B261046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921" y="424809"/>
            <a:ext cx="862883" cy="983770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6D6B95C-B687-614F-8DA6-5031F9666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3221" y="1960510"/>
            <a:ext cx="6975279" cy="4276777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D01418-F6D6-EA49-BF7F-FFFFA2FDDC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3221" y="600737"/>
            <a:ext cx="8037512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68C0BA-DBA4-9E4F-97DF-579214DE1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6472" y="0"/>
            <a:ext cx="1905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862C0A-2BED-074B-8AF0-3A7D2789C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604416" y="3603891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0F44544-E32E-E144-B89C-0065FA25D518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2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73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Foto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E515E2-7668-514A-A0B4-AC7D06DDB5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10908714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5230BBD-D8AC-0545-A7D5-13382E10E9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0D8EEC7-A4A8-754E-B0D5-1BD7DE8A8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8761" y="1809749"/>
            <a:ext cx="5181597" cy="4333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81D5A8-8B48-6E4A-9F52-6D02B4D92F8C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8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Text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B5F1E7A3-042D-1A41-A4EE-C4B741F2F9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393B77B-8341-1C44-8B13-EC418665B4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7791077-CFD2-474A-ADBD-B95943A919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07DA501-84CC-F046-B537-8292A41DD1F4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3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Header_Text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730DB8E-FC22-D549-9388-A8698880AA8D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ext_Foto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6AC166F-BD2D-6D49-902E-EA2D168F6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CCD885-C1EB-3A48-B8A0-CC1F23EEB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56230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Text_Foto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FB2BAA7-03FA-7D45-B48B-16E2EB979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6AC166F-BD2D-6D49-902E-EA2D168F6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1CCD885-C1EB-3A48-B8A0-CC1F23EEB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22117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_Header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98993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_Header_Four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42900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8991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_Header_Four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3428998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3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19705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_Header_Four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D95773F8-D068-1F4A-994E-CAA5A3CA9D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3428998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F83555-CE96-6D4C-89FF-4953A94371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3"/>
            <a:ext cx="6096000" cy="3428997"/>
          </a:xfrm>
          <a:prstGeom prst="rect">
            <a:avLst/>
          </a:prstGeom>
        </p:spPr>
        <p:txBody>
          <a:bodyPr/>
          <a:lstStyle/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91177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97E286C-F119-164D-98B5-7554300BFF1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45820047"/>
              </p:ext>
            </p:extLst>
          </p:nvPr>
        </p:nvGraphicFramePr>
        <p:xfrm>
          <a:off x="988701" y="2767449"/>
          <a:ext cx="5988569" cy="389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6EB0B7-CB10-0C4C-B050-33BD0FB32D1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67927560"/>
              </p:ext>
            </p:extLst>
          </p:nvPr>
        </p:nvGraphicFramePr>
        <p:xfrm>
          <a:off x="7585316" y="3085203"/>
          <a:ext cx="4006368" cy="3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AB4F772-2275-974B-AA4E-C0D2280B6421}"/>
              </a:ext>
            </a:extLst>
          </p:cNvPr>
          <p:cNvSpPr txBox="1"/>
          <p:nvPr userDrawn="1"/>
        </p:nvSpPr>
        <p:spPr>
          <a:xfrm>
            <a:off x="1279921" y="403225"/>
            <a:ext cx="9722695" cy="19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IMPORTANT (THIS IS NOT PART OF THE SLIDE DESIGN)</a:t>
            </a:r>
            <a:endParaRPr lang="lt-LT" b="1" i="0" dirty="0">
              <a:solidFill>
                <a:srgbClr val="FFFF00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chart from Slide </a:t>
            </a:r>
            <a:r>
              <a:rPr lang="lt-LT" b="0" i="0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Master</a:t>
            </a:r>
            <a:r>
              <a:rPr lang="lt-LT" b="0" i="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: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the chart</a:t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</a:b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Paste the chart on slide.</a:t>
            </a:r>
            <a:endParaRPr lang="lt-LT" sz="1600" b="0" i="0" u="none" strike="noStrike" kern="1200" dirty="0">
              <a:solidFill>
                <a:schemeClr val="bg1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 err="1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Other</a:t>
            </a:r>
            <a:r>
              <a:rPr lang="lt-LT" b="0" i="0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charts must be created according to </a:t>
            </a:r>
            <a:r>
              <a:rPr lang="lt-LT" b="0" i="0" dirty="0" err="1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this</a:t>
            </a:r>
            <a:r>
              <a:rPr lang="lt-LT" b="0" i="0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</a:t>
            </a:r>
            <a:r>
              <a:rPr lang="lt-LT" b="0" i="0" dirty="0" err="1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design</a:t>
            </a:r>
            <a:r>
              <a:rPr lang="lt-LT" b="0" i="0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.</a:t>
            </a:r>
            <a:endParaRPr lang="en-US" b="0" i="0" dirty="0">
              <a:solidFill>
                <a:schemeClr val="bg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One Numb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96451B7-2052-9240-BFB3-A9AA9A36A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635439"/>
            <a:ext cx="2828658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4000" b="1" i="0">
                <a:ln w="19050">
                  <a:solidFill>
                    <a:schemeClr val="bg1"/>
                  </a:solidFill>
                </a:ln>
                <a:noFill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0052" y="0"/>
            <a:ext cx="38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D699B-062F-E34A-B8AF-6AF33D54C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9640" t="58032" r="-170830" b="390"/>
          <a:stretch/>
        </p:blipFill>
        <p:spPr>
          <a:xfrm rot="5400000">
            <a:off x="1351336" y="52466"/>
            <a:ext cx="148773" cy="285144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8" y="3668711"/>
            <a:ext cx="622249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61C04-401B-A548-95BE-432EEC7539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3481" y="1329925"/>
            <a:ext cx="1104900" cy="254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3BDE46-B3FD-934A-954D-8ED9ABBD06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3AD1B-7E9A-944B-B801-B65F2423E5BA}"/>
              </a:ext>
            </a:extLst>
          </p:cNvPr>
          <p:cNvSpPr txBox="1"/>
          <p:nvPr userDrawn="1"/>
        </p:nvSpPr>
        <p:spPr>
          <a:xfrm>
            <a:off x="3467098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36479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9E62AA-E2D7-254E-B7E9-789668C3EE8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73615434"/>
              </p:ext>
            </p:extLst>
          </p:nvPr>
        </p:nvGraphicFramePr>
        <p:xfrm>
          <a:off x="988701" y="2763075"/>
          <a:ext cx="5995285" cy="390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4103FC-5D4B-6148-8344-357F85691C5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43688310"/>
              </p:ext>
            </p:extLst>
          </p:nvPr>
        </p:nvGraphicFramePr>
        <p:xfrm>
          <a:off x="7585316" y="3085203"/>
          <a:ext cx="4006368" cy="358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FBCAAAE-80A2-E844-AF0A-BF81197DCFF9}"/>
              </a:ext>
            </a:extLst>
          </p:cNvPr>
          <p:cNvSpPr txBox="1"/>
          <p:nvPr userDrawn="1"/>
        </p:nvSpPr>
        <p:spPr>
          <a:xfrm>
            <a:off x="1279921" y="403225"/>
            <a:ext cx="9722695" cy="19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IMPORTANT (THIS IS NOT PART OF THE SLIDE DESIGN)</a:t>
            </a:r>
            <a:endParaRPr lang="lt-LT" b="1" i="0" dirty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chart from Slide </a:t>
            </a:r>
            <a:r>
              <a:rPr lang="lt-LT" b="0" i="0" dirty="0" err="1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Master</a:t>
            </a:r>
            <a:r>
              <a:rPr lang="lt-LT" b="0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: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the chart</a:t>
            </a:r>
            <a:b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</a:b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Paste the chart on slide.</a:t>
            </a:r>
            <a:endParaRPr lang="lt-LT" sz="1600" b="0" i="0" u="none" strike="noStrike" kern="1200" dirty="0">
              <a:solidFill>
                <a:schemeClr val="tx1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lt-LT" b="0" i="0" dirty="0" err="1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Other</a:t>
            </a:r>
            <a:r>
              <a:rPr lang="lt-LT" b="0" i="0" dirty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charts must be created according to </a:t>
            </a:r>
            <a:r>
              <a:rPr lang="lt-LT" b="0" i="0" dirty="0" err="1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this</a:t>
            </a:r>
            <a:r>
              <a:rPr lang="lt-LT" b="0" i="0" dirty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</a:t>
            </a:r>
            <a:r>
              <a:rPr lang="lt-LT" b="0" i="0" dirty="0" err="1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design</a:t>
            </a:r>
            <a:r>
              <a:rPr lang="lt-LT" b="0" i="0" dirty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.</a:t>
            </a:r>
            <a:endParaRPr lang="en-US" b="0" i="0" dirty="0">
              <a:solidFill>
                <a:schemeClr val="tx1"/>
              </a:solidFill>
              <a:latin typeface="Inter Medium" panose="020B0502030000000004" pitchFamily="34" charset="0"/>
              <a:ea typeface="Inter Medium" panose="020B0502030000000004" pitchFamily="34" charset="0"/>
              <a:cs typeface="Inter Medium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492272-9779-2241-83F3-E687CBCE18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0262572"/>
              </p:ext>
            </p:extLst>
          </p:nvPr>
        </p:nvGraphicFramePr>
        <p:xfrm>
          <a:off x="947737" y="2736570"/>
          <a:ext cx="10077314" cy="3475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463">
                  <a:extLst>
                    <a:ext uri="{9D8B030D-6E8A-4147-A177-3AD203B41FA5}">
                      <a16:colId xmlns:a16="http://schemas.microsoft.com/office/drawing/2014/main" val="553379762"/>
                    </a:ext>
                  </a:extLst>
                </a:gridCol>
                <a:gridCol w="5672183">
                  <a:extLst>
                    <a:ext uri="{9D8B030D-6E8A-4147-A177-3AD203B41FA5}">
                      <a16:colId xmlns:a16="http://schemas.microsoft.com/office/drawing/2014/main" val="2887563481"/>
                    </a:ext>
                  </a:extLst>
                </a:gridCol>
                <a:gridCol w="2632166">
                  <a:extLst>
                    <a:ext uri="{9D8B030D-6E8A-4147-A177-3AD203B41FA5}">
                      <a16:colId xmlns:a16="http://schemas.microsoft.com/office/drawing/2014/main" val="1877026651"/>
                    </a:ext>
                  </a:extLst>
                </a:gridCol>
                <a:gridCol w="1247502">
                  <a:extLst>
                    <a:ext uri="{9D8B030D-6E8A-4147-A177-3AD203B41FA5}">
                      <a16:colId xmlns:a16="http://schemas.microsoft.com/office/drawing/2014/main" val="2481374449"/>
                    </a:ext>
                  </a:extLst>
                </a:gridCol>
              </a:tblGrid>
              <a:tr h="69500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Nr.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Magna aliquam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Enim ad minim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Iriure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1061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1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Aoreet dolore magna aliquam erat volutpat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Praesent luptatum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+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34893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2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Ut wisi enim ad minim veniam, quis nostrud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Dolore te feugait nul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9185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3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Exerci tation ullamcorper suscipit lobortis nisl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Augue duis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08814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4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Duis autem vel eum iriure dolor 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bg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Te feugait nulla facilisi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rgbClr val="FFFF00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12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4775A3-EB07-A141-A562-5216ADEA360A}"/>
              </a:ext>
            </a:extLst>
          </p:cNvPr>
          <p:cNvSpPr txBox="1"/>
          <p:nvPr userDrawn="1"/>
        </p:nvSpPr>
        <p:spPr>
          <a:xfrm>
            <a:off x="1102519" y="698500"/>
            <a:ext cx="9986962" cy="153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IMPORTANT (THIS IS NOT PART OF THE SLIDE DESIGN)</a:t>
            </a:r>
            <a:endParaRPr lang="lt-LT" b="1" i="0" dirty="0">
              <a:solidFill>
                <a:srgbClr val="FFFF00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t-LT" b="0" i="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table from Slide </a:t>
            </a:r>
            <a:r>
              <a:rPr lang="lt-LT" b="0" i="0" dirty="0" err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Master</a:t>
            </a:r>
            <a:r>
              <a:rPr lang="lt-LT" b="0" i="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the table</a:t>
            </a:r>
            <a:b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</a:b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rgbClr val="FFFF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bg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Paste the table on slide.</a:t>
            </a:r>
            <a:endParaRPr lang="lt-LT" sz="1600" b="0" i="0" u="none" strike="noStrike" kern="1200" dirty="0">
              <a:solidFill>
                <a:schemeClr val="bg1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8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4B7795-ED57-BA41-9394-B33607ADC5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18219809"/>
              </p:ext>
            </p:extLst>
          </p:nvPr>
        </p:nvGraphicFramePr>
        <p:xfrm>
          <a:off x="947737" y="2736570"/>
          <a:ext cx="10279789" cy="3475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366">
                  <a:extLst>
                    <a:ext uri="{9D8B030D-6E8A-4147-A177-3AD203B41FA5}">
                      <a16:colId xmlns:a16="http://schemas.microsoft.com/office/drawing/2014/main" val="553379762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887563481"/>
                    </a:ext>
                  </a:extLst>
                </a:gridCol>
                <a:gridCol w="2625634">
                  <a:extLst>
                    <a:ext uri="{9D8B030D-6E8A-4147-A177-3AD203B41FA5}">
                      <a16:colId xmlns:a16="http://schemas.microsoft.com/office/drawing/2014/main" val="1877026651"/>
                    </a:ext>
                  </a:extLst>
                </a:gridCol>
                <a:gridCol w="1456509">
                  <a:extLst>
                    <a:ext uri="{9D8B030D-6E8A-4147-A177-3AD203B41FA5}">
                      <a16:colId xmlns:a16="http://schemas.microsoft.com/office/drawing/2014/main" val="2481374449"/>
                    </a:ext>
                  </a:extLst>
                </a:gridCol>
              </a:tblGrid>
              <a:tr h="695007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Nr.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Magna aliquam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Enim ad minim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Iriure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61061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1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Aoreet dolore magna aliquam erat volutpat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Praesent luptatum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+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34893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2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Ut wisi enim ad minim veniam, quis nostrud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Dolore te feugait nul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109185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3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Exerci tation ullamcorper suscipit lobortis nisl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Augue duis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808814"/>
                  </a:ext>
                </a:extLst>
              </a:tr>
              <a:tr h="695007"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4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Duis autem vel eum iriure dolor 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Te feugait nulla facilisi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>
                          <a:solidFill>
                            <a:schemeClr val="tx1"/>
                          </a:solidFill>
                          <a:latin typeface="Inter" panose="020B0502030000000004" pitchFamily="34" charset="0"/>
                          <a:ea typeface="Inter" panose="020B0502030000000004" pitchFamily="34" charset="0"/>
                          <a:cs typeface="Inter" panose="020B0502030000000004" pitchFamily="34" charset="0"/>
                        </a:rPr>
                        <a:t>-</a:t>
                      </a:r>
                    </a:p>
                  </a:txBody>
                  <a:tcPr marL="108000" marR="108000" marT="54000" marB="54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4412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B6A585-1753-A34C-8DD7-7369E5275DA5}"/>
              </a:ext>
            </a:extLst>
          </p:cNvPr>
          <p:cNvSpPr txBox="1"/>
          <p:nvPr userDrawn="1"/>
        </p:nvSpPr>
        <p:spPr>
          <a:xfrm>
            <a:off x="1102519" y="698500"/>
            <a:ext cx="9986962" cy="1532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GB" sz="1800" b="1" i="0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IMPORTANT (THIS IS NOT PART OF THE SLIDE DESIGN)</a:t>
            </a:r>
            <a:endParaRPr lang="lt-LT" b="1" i="0" dirty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t-LT" b="0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table from Slide </a:t>
            </a:r>
            <a:r>
              <a:rPr lang="lt-LT" b="0" i="0" dirty="0" err="1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Master</a:t>
            </a:r>
            <a:r>
              <a:rPr lang="lt-LT" b="0" i="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1.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Go to View panel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2.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Select Slide Master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3.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Copy the table</a:t>
            </a:r>
            <a:b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</a:b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4.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Close the Slide Master: select the Normal </a:t>
            </a:r>
            <a:r>
              <a:rPr lang="en-GB" sz="1600" b="1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5. </a:t>
            </a:r>
            <a:r>
              <a:rPr lang="en-GB" sz="1600" b="0" i="0" u="none" strike="noStrike" kern="1200" dirty="0">
                <a:solidFill>
                  <a:schemeClr val="tx1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Paste the table on slide.</a:t>
            </a:r>
            <a:endParaRPr lang="lt-LT" sz="1600" b="0" i="0" u="none" strike="noStrike" kern="1200" dirty="0">
              <a:solidFill>
                <a:schemeClr val="tx1"/>
              </a:solidFill>
              <a:effectLst/>
              <a:latin typeface="Inter" panose="020B0502030000000004" pitchFamily="34" charset="0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7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62B305F-E454-6A49-BE5A-20AC4E248E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355" y="5837238"/>
            <a:ext cx="8854531" cy="40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Subantraštė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15DE3A-FC37-F54E-907A-A159B33E9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1952625"/>
            <a:ext cx="8854531" cy="35345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in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63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in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921" y="424809"/>
            <a:ext cx="862883" cy="983770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6D6B95C-B687-614F-8DA6-5031F9666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3221" y="1960510"/>
            <a:ext cx="6975279" cy="4276777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5D01418-F6D6-EA49-BF7F-FFFFA2FDDC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3221" y="600737"/>
            <a:ext cx="8037512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Turinys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68C0BA-DBA4-9E4F-97DF-579214DE1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6472" y="0"/>
            <a:ext cx="1905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862C0A-2BED-074B-8AF0-3A7D2789C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604416" y="3603891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AF8862B-96D5-3A40-B92F-BAC6CDE874C0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73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_Vienas skaiči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0052" y="0"/>
            <a:ext cx="38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4D699B-062F-E34A-B8AF-6AF33D54C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9640" t="58032" r="-170830" b="390"/>
          <a:stretch/>
        </p:blipFill>
        <p:spPr>
          <a:xfrm rot="5400000">
            <a:off x="1351336" y="52466"/>
            <a:ext cx="148773" cy="285144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8" y="3668711"/>
            <a:ext cx="622249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E61C04-401B-A548-95BE-432EEC7539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3481" y="1329925"/>
            <a:ext cx="1104900" cy="254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3BDE46-B3FD-934A-954D-8ED9ABBD06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ABD1B-A1CE-B243-B0AE-AFA3DF058648}"/>
              </a:ext>
            </a:extLst>
          </p:cNvPr>
          <p:cNvSpPr txBox="1"/>
          <p:nvPr userDrawn="1"/>
        </p:nvSpPr>
        <p:spPr>
          <a:xfrm>
            <a:off x="3467098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0045096-48AE-2F45-81DE-246F7A97B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73722"/>
            <a:ext cx="2828658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6000" b="1" i="0">
                <a:ln w="1905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0369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us_Du skaičia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5EE49-EA86-604D-B79E-1835648D4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254768" t="1" r="-836988" b="29251"/>
          <a:stretch/>
        </p:blipFill>
        <p:spPr>
          <a:xfrm rot="5400000">
            <a:off x="2198923" y="-847734"/>
            <a:ext cx="454047" cy="48518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2844" y="0"/>
            <a:ext cx="38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C8245-A0B5-4343-A773-99B1AC5A1C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78535" y="1329925"/>
            <a:ext cx="1104900" cy="2540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7810" y="3668711"/>
            <a:ext cx="436113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FA2AC1-A86F-6246-9CF6-463924E7F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500F5A-81CA-2F4B-BDD4-88D7FC1AE05F}"/>
              </a:ext>
            </a:extLst>
          </p:cNvPr>
          <p:cNvSpPr txBox="1"/>
          <p:nvPr userDrawn="1"/>
        </p:nvSpPr>
        <p:spPr>
          <a:xfrm>
            <a:off x="5477810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6224EDB-B787-DE4E-BE6F-8D8484097F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73722"/>
            <a:ext cx="4832844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6000" b="1" i="0">
                <a:ln w="1905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7016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Šūkis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EC24-8D93-6D48-A79C-7BDDFFA2B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3890" y="0"/>
            <a:ext cx="38100" cy="68580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015AA5-A63A-AA42-ACD1-300F08FB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9663" b="-12809"/>
          <a:stretch/>
        </p:blipFill>
        <p:spPr>
          <a:xfrm>
            <a:off x="0" y="1356723"/>
            <a:ext cx="11013890" cy="214901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0A3938-1C5A-734A-9AEB-AA2A81156F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4565" y="696317"/>
            <a:ext cx="590984" cy="31847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EE7EFB9-58EC-4E46-B135-D34F2910C588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6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Two Numb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5EE49-EA86-604D-B79E-1835648D4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254768" t="1" r="-836988" b="29251"/>
          <a:stretch/>
        </p:blipFill>
        <p:spPr>
          <a:xfrm rot="5400000">
            <a:off x="2198923" y="-847734"/>
            <a:ext cx="454047" cy="485189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96451B7-2052-9240-BFB3-A9AA9A36AD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635439"/>
            <a:ext cx="4826508" cy="3222561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0" indent="0" algn="ctr">
              <a:buNone/>
              <a:defRPr sz="24000" b="1" i="0">
                <a:ln w="19050">
                  <a:solidFill>
                    <a:schemeClr val="bg1"/>
                  </a:solidFill>
                </a:ln>
                <a:noFill/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en-US" dirty="0"/>
              <a:t>28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92914-F5A9-F642-B52A-C75D04F092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2844" y="0"/>
            <a:ext cx="38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C8245-A0B5-4343-A773-99B1AC5A1C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78535" y="1329925"/>
            <a:ext cx="1104900" cy="2540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4758FE-FB03-7945-8489-CE74EBB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7810" y="3668711"/>
            <a:ext cx="4361134" cy="27240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700" b="1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FA2AC1-A86F-6246-9CF6-463924E7F5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6F31A-D9EF-A541-B58C-EF4A2221ECB9}"/>
              </a:ext>
            </a:extLst>
          </p:cNvPr>
          <p:cNvSpPr txBox="1"/>
          <p:nvPr userDrawn="1"/>
        </p:nvSpPr>
        <p:spPr>
          <a:xfrm>
            <a:off x="5477810" y="1289465"/>
            <a:ext cx="4604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500" b="1" i="0" dirty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74483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Šūkis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028207-03C6-EB4F-8087-70DFE414C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563" y="696316"/>
            <a:ext cx="590985" cy="318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3520C-4886-5844-B632-0EFDEEFA0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0097" y="0"/>
            <a:ext cx="381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DCAF9-A99D-AB48-B61A-DEA4A9FF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25" b="-49952"/>
          <a:stretch/>
        </p:blipFill>
        <p:spPr>
          <a:xfrm>
            <a:off x="0" y="1356709"/>
            <a:ext cx="11018622" cy="28565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705FAF-CC62-BB49-B817-BC45A057FA08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8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Juo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C3A560-9403-BC49-A5F7-C015081D1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6B143-6BE1-0541-83D6-F872266723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044" y="696317"/>
            <a:ext cx="590984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E81F693-50CC-E74A-92F2-28556691589B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4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_Bal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Antraštė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Antraštė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F165C-7173-9B41-9B41-5FC5C0B7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7D6DC-D91B-A144-80BE-9E55BF0FD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222" y="696316"/>
            <a:ext cx="590985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405FBB-9895-7146-BF23-12D1784B464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67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_Dvi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497E261-9388-AC42-BFA8-252592EA0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C282FF-8A8E-4743-8FE6-0CBA9BBA69B5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as_Dvi dal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497E261-9388-AC42-BFA8-252592EA0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ANTRAŠTĖ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83568EC-B77A-0E4D-9628-B5B410A3918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Arial" panose="020B0604020202020204" pitchFamily="34" charset="0"/>
              <a:ea typeface="Inter Semi Bold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2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342900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42485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as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4E145C-81F0-8344-8DEA-9501D7BD7159}"/>
              </a:ext>
            </a:extLst>
          </p:cNvPr>
          <p:cNvSpPr/>
          <p:nvPr userDrawn="1"/>
        </p:nvSpPr>
        <p:spPr>
          <a:xfrm>
            <a:off x="1" y="-1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224FEE-B2A5-5B45-808C-F0B694341654}"/>
              </a:ext>
            </a:extLst>
          </p:cNvPr>
          <p:cNvSpPr/>
          <p:nvPr userDrawn="1"/>
        </p:nvSpPr>
        <p:spPr>
          <a:xfrm>
            <a:off x="6096001" y="3428998"/>
            <a:ext cx="609599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72BBEF3-610E-084B-8035-69D7E509C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9113ABE-874B-0647-8AAD-DE5BA4A26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BAFEA5EF-7EB5-B242-B569-0521DECA7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3E63EFE9-5010-3C45-ABA3-DB0AF79AC1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3491298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  <p15:guide id="19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as_Keturios daly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84176-04FD-7E44-80FE-534E00AD6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2479587-0613-014A-907C-7A6BD40A26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FAD5EC6-4199-5C46-B4E6-5A8F477342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3654EC9-44A8-5048-83C2-2359A000B8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87ED44B0-B49B-2E43-9448-B9CA2D9A1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94033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as_Keturios da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47910-06FD-4846-B37B-91A91EE5B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719F9151-DC16-CE4F-9309-39250B29EA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502A480-02A7-4745-AB98-DBF6178125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7" y="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DD59F3E-D979-E24A-8E0A-3B87A2DA6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600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8037D3B-F9E1-394A-A1A9-880049C2F5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597" y="3429000"/>
            <a:ext cx="4534568" cy="34289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t-LT" dirty="0"/>
              <a:t>Tekstas</a:t>
            </a:r>
          </a:p>
          <a:p>
            <a:pPr lvl="0"/>
            <a:r>
              <a:rPr lang="lt-LT" dirty="0"/>
              <a:t>antra eilutė</a:t>
            </a:r>
          </a:p>
        </p:txBody>
      </p:sp>
    </p:spTree>
    <p:extLst>
      <p:ext uri="{BB962C8B-B14F-4D97-AF65-F5344CB8AC3E}">
        <p14:creationId xmlns:p14="http://schemas.microsoft.com/office/powerpoint/2010/main" val="1952376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6F833E-D503-7449-87CC-B8E383BC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021" y="424809"/>
            <a:ext cx="862883" cy="98377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15DE3A-FC37-F54E-907A-A159B33E9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355" y="2909230"/>
            <a:ext cx="8854531" cy="3534526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0" b="1" i="0">
                <a:solidFill>
                  <a:srgbClr val="FFFF00"/>
                </a:solidFill>
                <a:latin typeface="Arial" panose="020B0604020202020204" pitchFamily="34" charset="0"/>
                <a:ea typeface="Inter Semi Bold" panose="020B050203000000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Q&amp;A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1843-38B4-D148-99E5-9F4C3E2339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6850" y="0"/>
            <a:ext cx="1905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BC27-E701-EC4E-A29B-BA55A67673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8847686" y="3603890"/>
            <a:ext cx="4985555" cy="643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500" b="1" i="0">
                <a:solidFill>
                  <a:schemeClr val="bg1"/>
                </a:solidFill>
                <a:latin typeface="Arial" panose="020B0604020202020204" pitchFamily="34" charset="0"/>
                <a:ea typeface="Inter Medium" panose="020B05020300000000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UŽ KIEKVIENOS TECHNOLOGIJOS – ŽMOGUS</a:t>
            </a:r>
            <a:endParaRPr lang="en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236F9-E2AE-0F43-8E57-369CAB552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14257" b="-238517"/>
          <a:stretch/>
        </p:blipFill>
        <p:spPr>
          <a:xfrm>
            <a:off x="0" y="958421"/>
            <a:ext cx="10453816" cy="128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0B7D9-02D2-AC4C-8368-6F07A5A2E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495" y="858795"/>
            <a:ext cx="1104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2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1096">
          <p15:clr>
            <a:srgbClr val="FBAE40"/>
          </p15:clr>
        </p15:guide>
        <p15:guide id="3" pos="4384">
          <p15:clr>
            <a:srgbClr val="FBAE40"/>
          </p15:clr>
        </p15:guide>
        <p15:guide id="4" pos="2184">
          <p15:clr>
            <a:srgbClr val="FBAE40"/>
          </p15:clr>
        </p15:guide>
        <p15:guide id="5" pos="3296">
          <p15:clr>
            <a:srgbClr val="FBAE40"/>
          </p15:clr>
        </p15:guide>
        <p15:guide id="6" pos="5473">
          <p15:clr>
            <a:srgbClr val="FBAE40"/>
          </p15:clr>
        </p15:guide>
        <p15:guide id="8" pos="6584">
          <p15:clr>
            <a:srgbClr val="FBAE40"/>
          </p15:clr>
        </p15:guide>
        <p15:guide id="9" pos="6040">
          <p15:clr>
            <a:srgbClr val="FBAE40"/>
          </p15:clr>
        </p15:guide>
        <p15:guide id="10" orient="horz" pos="3090">
          <p15:clr>
            <a:srgbClr val="FBAE40"/>
          </p15:clr>
        </p15:guide>
        <p15:guide id="11" orient="horz" pos="1842">
          <p15:clr>
            <a:srgbClr val="FBAE40"/>
          </p15:clr>
        </p15:guide>
        <p15:guide id="12" orient="horz" pos="1230">
          <p15:clr>
            <a:srgbClr val="FBAE40"/>
          </p15:clr>
        </p15:guide>
        <p15:guide id="13" orient="horz" pos="913">
          <p15:clr>
            <a:srgbClr val="FBAE40"/>
          </p15:clr>
        </p15:guide>
        <p15:guide id="14" orient="horz" pos="618">
          <p15:clr>
            <a:srgbClr val="FBAE40"/>
          </p15:clr>
        </p15:guide>
        <p15:guide id="15" orient="horz" pos="2478">
          <p15:clr>
            <a:srgbClr val="FBAE40"/>
          </p15:clr>
        </p15:guide>
        <p15:guide id="16" pos="393">
          <p15:clr>
            <a:srgbClr val="FBAE40"/>
          </p15:clr>
        </p15:guide>
        <p15:guide id="17" orient="horz" pos="3929">
          <p15:clr>
            <a:srgbClr val="FBAE40"/>
          </p15:clr>
        </p15:guide>
        <p15:guide id="18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ogan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DEC24-8D93-6D48-A79C-7BDDFFA2B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3890" y="0"/>
            <a:ext cx="38100" cy="68580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015AA5-A63A-AA42-ACD1-300F08FB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" r="9663" b="-12809"/>
          <a:stretch/>
        </p:blipFill>
        <p:spPr>
          <a:xfrm>
            <a:off x="0" y="1356723"/>
            <a:ext cx="11013890" cy="214901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0A3938-1C5A-734A-9AEB-AA2A81156F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4565" y="696317"/>
            <a:ext cx="590984" cy="31847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6AAE050-80B0-E943-B294-2C9DD7CDE74B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24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ogan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4" y="600737"/>
            <a:ext cx="9908045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D1AB869-1A97-C74F-B22C-8C4A3C855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9406361" y="3040008"/>
            <a:ext cx="4397904" cy="117338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3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buNone/>
              <a:defRPr sz="15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GB" dirty="0"/>
              <a:t>HUMAN SIDE OF TECHNOLOGY</a:t>
            </a:r>
            <a:endParaRPr lang="en-L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028207-03C6-EB4F-8087-70DFE414C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4563" y="696316"/>
            <a:ext cx="590985" cy="318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B3520C-4886-5844-B632-0EFDEEFA0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0097" y="0"/>
            <a:ext cx="381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DCAF9-A99D-AB48-B61A-DEA4A9FF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9625" b="-49952"/>
          <a:stretch/>
        </p:blipFill>
        <p:spPr>
          <a:xfrm>
            <a:off x="0" y="1356709"/>
            <a:ext cx="11018622" cy="285659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5DBDACD-F72D-4347-B282-C11CA7E9B316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FFFF00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C3A560-9403-BC49-A5F7-C015081D1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36B143-6BE1-0541-83D6-F872266723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044" y="696317"/>
            <a:ext cx="590984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A5D1039-D9CB-C345-BC30-CCE7727C8314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bg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D1856C-F327-BF49-A715-D3258E845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8978606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B86B12-DA76-274D-9D4F-46D64739DB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4374624"/>
            <a:ext cx="9828212" cy="186072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587BF503-4657-4144-AE5A-7FC3C4A846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723" y="3048000"/>
            <a:ext cx="9828212" cy="10193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2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pPr lvl="0"/>
            <a:r>
              <a:rPr lang="lt-LT" dirty="0" err="1"/>
              <a:t>Header</a:t>
            </a:r>
            <a:r>
              <a:rPr lang="lt-LT" dirty="0"/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F165C-7173-9B41-9B41-5FC5C0B7D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1225"/>
            <a:ext cx="1219200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47D6DC-D91B-A144-80BE-9E55BF0FD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3222" y="696316"/>
            <a:ext cx="590985" cy="318475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AFD13B1-56F9-4444-AA73-38EC04BF9A0A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6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Two p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D8A384-C846-7641-BEB4-42006FEB544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497E261-9388-AC42-BFA8-252592EA0D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5FF6581-2E75-F54C-AC74-4CFB308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E6D4784-2EA3-C74A-80A6-6E53A34590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5930" y="2924175"/>
            <a:ext cx="4922888" cy="331116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 lvl="0"/>
            <a:r>
              <a:rPr lang="lt-LT" dirty="0" err="1"/>
              <a:t>Text</a:t>
            </a:r>
            <a:endParaRPr lang="lt-LT" dirty="0"/>
          </a:p>
          <a:p>
            <a:pPr lvl="0"/>
            <a:r>
              <a:rPr lang="lt-LT" dirty="0" err="1"/>
              <a:t>second</a:t>
            </a:r>
            <a:r>
              <a:rPr lang="lt-LT" dirty="0"/>
              <a:t> line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92035A-2271-5843-9AF4-E3E9FDCF0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45" y="600737"/>
            <a:ext cx="4921173" cy="509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97BC22-7AFA-9C42-947D-4B0B979CA803}"/>
              </a:ext>
            </a:extLst>
          </p:cNvPr>
          <p:cNvSpPr txBox="1">
            <a:spLocks/>
          </p:cNvSpPr>
          <p:nvPr userDrawn="1"/>
        </p:nvSpPr>
        <p:spPr>
          <a:xfrm>
            <a:off x="11163044" y="6286367"/>
            <a:ext cx="92260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6F01323-A656-431B-B19E-EE6A8E2AF848}" type="slidenum">
              <a:rPr lang="en-US" sz="1400" b="1" i="0" smtClean="0">
                <a:solidFill>
                  <a:schemeClr val="tx1"/>
                </a:solidFill>
                <a:latin typeface="Inter Semi Bold" panose="020B0502030000000004" pitchFamily="34" charset="0"/>
                <a:ea typeface="Inter Semi Bold" panose="020B0502030000000004" pitchFamily="34" charset="0"/>
                <a:cs typeface="Inter Semi Bold" panose="020B0502030000000004" pitchFamily="34" charset="0"/>
              </a:rPr>
              <a:pPr algn="ctr"/>
              <a:t>‹#›</a:t>
            </a:fld>
            <a:endParaRPr lang="en-US" sz="1400" b="1" i="0" dirty="0">
              <a:solidFill>
                <a:schemeClr val="tx1"/>
              </a:solidFill>
              <a:latin typeface="Inter Semi Bold" panose="020B0502030000000004" pitchFamily="34" charset="0"/>
              <a:ea typeface="Inter Semi Bold" panose="020B0502030000000004" pitchFamily="34" charset="0"/>
              <a:cs typeface="Inter Semi Bold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1096" userDrawn="1">
          <p15:clr>
            <a:srgbClr val="FBAE40"/>
          </p15:clr>
        </p15:guide>
        <p15:guide id="3" pos="4384" userDrawn="1">
          <p15:clr>
            <a:srgbClr val="FBAE40"/>
          </p15:clr>
        </p15:guide>
        <p15:guide id="4" pos="2184" userDrawn="1">
          <p15:clr>
            <a:srgbClr val="FBAE40"/>
          </p15:clr>
        </p15:guide>
        <p15:guide id="5" pos="329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8" pos="6584" userDrawn="1">
          <p15:clr>
            <a:srgbClr val="FBAE40"/>
          </p15:clr>
        </p15:guide>
        <p15:guide id="9" pos="6040" userDrawn="1">
          <p15:clr>
            <a:srgbClr val="FBAE40"/>
          </p15:clr>
        </p15:guide>
        <p15:guide id="10" orient="horz" pos="3090" userDrawn="1">
          <p15:clr>
            <a:srgbClr val="FBAE40"/>
          </p15:clr>
        </p15:guide>
        <p15:guide id="11" orient="horz" pos="1842" userDrawn="1">
          <p15:clr>
            <a:srgbClr val="FBAE40"/>
          </p15:clr>
        </p15:guide>
        <p15:guide id="12" orient="horz" pos="1230" userDrawn="1">
          <p15:clr>
            <a:srgbClr val="FBAE40"/>
          </p15:clr>
        </p15:guide>
        <p15:guide id="13" orient="horz" pos="913" userDrawn="1">
          <p15:clr>
            <a:srgbClr val="FBAE40"/>
          </p15:clr>
        </p15:guide>
        <p15:guide id="14" orient="horz" pos="618" userDrawn="1">
          <p15:clr>
            <a:srgbClr val="FBAE40"/>
          </p15:clr>
        </p15:guide>
        <p15:guide id="15" orient="horz" pos="2478" userDrawn="1">
          <p15:clr>
            <a:srgbClr val="FBAE40"/>
          </p15:clr>
        </p15:guide>
        <p15:guide id="16" pos="393" userDrawn="1">
          <p15:clr>
            <a:srgbClr val="FBAE40"/>
          </p15:clr>
        </p15:guide>
        <p15:guide id="17" orient="horz" pos="3929" userDrawn="1">
          <p15:clr>
            <a:srgbClr val="FBAE40"/>
          </p15:clr>
        </p15:guide>
        <p15:guide id="18" orient="horz" pos="368" userDrawn="1">
          <p15:clr>
            <a:srgbClr val="FBAE40"/>
          </p15:clr>
        </p15:guide>
        <p15:guide id="19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40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5" r:id="rId4"/>
    <p:sldLayoutId id="2147483716" r:id="rId5"/>
    <p:sldLayoutId id="2147483723" r:id="rId6"/>
    <p:sldLayoutId id="2147483737" r:id="rId7"/>
    <p:sldLayoutId id="2147483738" r:id="rId8"/>
    <p:sldLayoutId id="2147483717" r:id="rId9"/>
    <p:sldLayoutId id="2147483718" r:id="rId10"/>
    <p:sldLayoutId id="2147483719" r:id="rId11"/>
    <p:sldLayoutId id="2147483720" r:id="rId12"/>
    <p:sldLayoutId id="2147483677" r:id="rId13"/>
    <p:sldLayoutId id="2147483739" r:id="rId14"/>
    <p:sldLayoutId id="214748374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42" r:id="rId7"/>
    <p:sldLayoutId id="2147483732" r:id="rId8"/>
    <p:sldLayoutId id="2147483731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tustudentams/?locale=lt_LT" TargetMode="External"/><Relationship Id="rId2" Type="http://schemas.openxmlformats.org/officeDocument/2006/relationships/hyperlink" Target="https://www.facebook.com/KTU.International.Stud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mailto:psichologai@ktu.l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C0075-C1EC-3055-1FAE-2662C34C0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3221" y="756058"/>
            <a:ext cx="8037512" cy="509636"/>
          </a:xfrm>
        </p:spPr>
        <p:txBody>
          <a:bodyPr/>
          <a:lstStyle/>
          <a:p>
            <a:r>
              <a:rPr lang="lt-LT" sz="4800" b="1" dirty="0"/>
              <a:t>KTU </a:t>
            </a:r>
            <a:r>
              <a:rPr lang="lt-LT" sz="4800" b="1" dirty="0" err="1"/>
              <a:t>Career</a:t>
            </a:r>
            <a:r>
              <a:rPr lang="lt-LT" sz="4800" b="1" dirty="0"/>
              <a:t> </a:t>
            </a:r>
            <a:r>
              <a:rPr lang="lt-LT" sz="4800" b="1" dirty="0" err="1"/>
              <a:t>and</a:t>
            </a:r>
            <a:r>
              <a:rPr lang="lt-LT" sz="4800" b="1" dirty="0"/>
              <a:t> </a:t>
            </a:r>
            <a:r>
              <a:rPr lang="lt-LT" sz="4800" b="1" dirty="0" err="1"/>
              <a:t>Service</a:t>
            </a:r>
            <a:r>
              <a:rPr lang="lt-LT" sz="4800" b="1" dirty="0"/>
              <a:t> Centre</a:t>
            </a:r>
            <a:endParaRPr lang="en-US" sz="4800" b="1" dirty="0"/>
          </a:p>
          <a:p>
            <a:endParaRPr lang="en-US" dirty="0"/>
          </a:p>
        </p:txBody>
      </p:sp>
      <p:pic>
        <p:nvPicPr>
          <p:cNvPr id="6" name="Picture 5" descr="A room with a round white object from the ceiling&#10;&#10;Description automatically generated">
            <a:extLst>
              <a:ext uri="{FF2B5EF4-FFF2-40B4-BE49-F238E27FC236}">
                <a16:creationId xmlns:a16="http://schemas.microsoft.com/office/drawing/2014/main" id="{524833D9-247E-FA92-5D9F-D4B573A8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35" y="2106902"/>
            <a:ext cx="6316175" cy="42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4DF4B-D82F-B4E3-038A-8F7E329EFD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3104" y="1521932"/>
            <a:ext cx="9828212" cy="2675802"/>
          </a:xfrm>
        </p:spPr>
        <p:txBody>
          <a:bodyPr/>
          <a:lstStyle/>
          <a:p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Every student can have a mentor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or become a mentor themselves –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don't miss this opportunity! </a:t>
            </a:r>
            <a:endParaRPr lang="lt-LT" sz="1600" b="0" i="0" dirty="0"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n-US" sz="1600" b="1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The</a:t>
            </a:r>
            <a:r>
              <a:rPr lang="lt-LT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GUIDed</a:t>
            </a:r>
            <a:r>
              <a:rPr lang="en-US" sz="1600" b="1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consists of five </a:t>
            </a:r>
            <a:r>
              <a:rPr lang="en-US" sz="1600" b="1" i="0" dirty="0" err="1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programmes</a:t>
            </a:r>
            <a:r>
              <a:rPr lang="en-US" sz="1600" b="1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:</a:t>
            </a:r>
            <a:r>
              <a:rPr lang="lt-LT" sz="1600" b="1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Introduction, School, Academic, Career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Mentoring, and Tutoring. </a:t>
            </a:r>
            <a:endParaRPr lang="lt-LT" sz="1600" b="0" i="0" dirty="0"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lt-LT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All mentoring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 err="1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programmes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provide you with the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chance to have your personal teacher,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role model or friend at the University</a:t>
            </a:r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E5FD1-D933-9124-FE4F-D594154D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4" y="441381"/>
            <a:ext cx="2261115" cy="69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46843-507F-6BCC-A6D8-EA1B51912992}"/>
              </a:ext>
            </a:extLst>
          </p:cNvPr>
          <p:cNvSpPr txBox="1"/>
          <p:nvPr/>
        </p:nvSpPr>
        <p:spPr>
          <a:xfrm>
            <a:off x="793104" y="4961518"/>
            <a:ext cx="6102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rgbClr val="0DA792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MORE: </a:t>
            </a:r>
            <a:b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students.ktu.edu/ed-programmes/guided/</a:t>
            </a:r>
          </a:p>
        </p:txBody>
      </p:sp>
    </p:spTree>
    <p:extLst>
      <p:ext uri="{BB962C8B-B14F-4D97-AF65-F5344CB8AC3E}">
        <p14:creationId xmlns:p14="http://schemas.microsoft.com/office/powerpoint/2010/main" val="15005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4DF4B-D82F-B4E3-038A-8F7E329EFD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3104" y="2357185"/>
            <a:ext cx="9828212" cy="1296955"/>
          </a:xfrm>
        </p:spPr>
        <p:txBody>
          <a:bodyPr/>
          <a:lstStyle/>
          <a:p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INSPIRed</a:t>
            </a:r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programme</a:t>
            </a:r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features 6 art </a:t>
            </a:r>
            <a:r>
              <a:rPr lang="lt-LT" sz="1600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societies</a:t>
            </a:r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  <a:endParaRPr lang="lt-LT" sz="1600" b="1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lt-LT" sz="14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Led by renowned professionals in the country, these collectives will help you expand your possibilities and discover new abilities. Here, you will have a meaningful leisure time and improve your knowledge in the chosen field as well as have the opportunity to overcome stage fright, enhance public speaking skills, develop self-confidence, and forge lifelong friendships.</a:t>
            </a:r>
          </a:p>
          <a:p>
            <a:endParaRPr lang="en-US" sz="14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C1856A-2B73-52AC-5211-AD00EB6B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75" y="372863"/>
            <a:ext cx="2553282" cy="69865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567636D-9A53-ADD3-6971-D9E2FFEB1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559"/>
          <a:stretch/>
        </p:blipFill>
        <p:spPr>
          <a:xfrm>
            <a:off x="395798" y="3429000"/>
            <a:ext cx="10225518" cy="1566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86CC9F-B5B4-9EBA-E4C8-E0AFE9E1D85B}"/>
              </a:ext>
            </a:extLst>
          </p:cNvPr>
          <p:cNvSpPr txBox="1"/>
          <p:nvPr/>
        </p:nvSpPr>
        <p:spPr>
          <a:xfrm>
            <a:off x="793104" y="5418718"/>
            <a:ext cx="6102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rgbClr val="A9419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MORE: </a:t>
            </a:r>
            <a:b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students.ktu.edu/ed-programmes/</a:t>
            </a:r>
            <a:r>
              <a:rPr lang="lt-LT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inspired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2307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4DF4B-D82F-B4E3-038A-8F7E329EFD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3104" y="2635322"/>
            <a:ext cx="9828212" cy="198275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UNITed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brings together 19 student </a:t>
            </a:r>
            <a:r>
              <a:rPr lang="en-US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organisations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and facilitates your comprehensive personal development by allowing you to acquire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additional competencies and skills.</a:t>
            </a:r>
            <a:b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b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Currently, you can choose from a wide range of </a:t>
            </a:r>
            <a:r>
              <a:rPr lang="en-US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organisational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activities: </a:t>
            </a:r>
            <a:endParaRPr lang="lt-LT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enhancing the applicability of studies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promoting science, </a:t>
            </a:r>
            <a:r>
              <a:rPr lang="en-US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organising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international projects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developing various specific skills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engaging in active leisure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promoting citizenship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and many others.</a:t>
            </a:r>
          </a:p>
          <a:p>
            <a:endParaRPr lang="en-US" sz="14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55074-83FD-16A2-2AAA-8B901236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4" y="543571"/>
            <a:ext cx="2109399" cy="695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799FE-FDB4-9050-23CB-7B7BF04B8965}"/>
              </a:ext>
            </a:extLst>
          </p:cNvPr>
          <p:cNvSpPr txBox="1"/>
          <p:nvPr/>
        </p:nvSpPr>
        <p:spPr>
          <a:xfrm>
            <a:off x="793104" y="5035812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FDC1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MORE: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students.ktu.edu/ed-programmes/united/</a:t>
            </a:r>
          </a:p>
        </p:txBody>
      </p:sp>
    </p:spTree>
    <p:extLst>
      <p:ext uri="{BB962C8B-B14F-4D97-AF65-F5344CB8AC3E}">
        <p14:creationId xmlns:p14="http://schemas.microsoft.com/office/powerpoint/2010/main" val="333093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4DF4B-D82F-B4E3-038A-8F7E329EFD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251" y="1597436"/>
            <a:ext cx="9412082" cy="3299234"/>
          </a:xfrm>
        </p:spPr>
        <p:txBody>
          <a:bodyPr/>
          <a:lstStyle/>
          <a:p>
            <a:r>
              <a:rPr lang="lt-LT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With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this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programme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you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can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start shaping your career path.</a:t>
            </a:r>
            <a:endParaRPr lang="lt-LT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Participate in the events and seminars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that will help you better understand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the latest </a:t>
            </a:r>
            <a:r>
              <a:rPr lang="en-US" sz="16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labour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market trends, form a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more versatile vision of your career, and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develop personal competencies.</a:t>
            </a:r>
            <a:endParaRPr lang="lt-LT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Register for a personal career</a:t>
            </a:r>
            <a:r>
              <a:rPr lang="lt-LT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consultation in the AIS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a career planning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consultant will help you answer many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career-related questions, for example,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how to prepare a resume.</a:t>
            </a:r>
            <a:endParaRPr lang="lt-LT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Follow the ads on the </a:t>
            </a:r>
            <a:r>
              <a:rPr lang="lt-LT" sz="1600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WANTed</a:t>
            </a:r>
            <a:r>
              <a:rPr lang="lt-LT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internship and</a:t>
            </a:r>
            <a:r>
              <a:rPr lang="lt-LT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job platform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and don't miss the</a:t>
            </a:r>
            <a:r>
              <a:rPr lang="lt-LT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opportunity to gain more experience.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AA53-FFC3-AD87-DD2B-B4E7CA1A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1" y="375647"/>
            <a:ext cx="2438956" cy="711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5A4E3-888D-9ABD-F9B3-8750A606D977}"/>
              </a:ext>
            </a:extLst>
          </p:cNvPr>
          <p:cNvSpPr txBox="1"/>
          <p:nvPr/>
        </p:nvSpPr>
        <p:spPr>
          <a:xfrm>
            <a:off x="917251" y="5260564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1C6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MORE: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students.ktu.edu/ed-programmes/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356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85B4E-388B-49E2-B517-5E544802A6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B88675-C9DA-4049-A97C-93AD063E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87D97-FCEC-43CE-B809-CED9BE867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4707467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6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9B68DA-7F50-8F3B-501F-C75B9BD01A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723" y="2538326"/>
            <a:ext cx="9828212" cy="1019347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entire KTU community has free access to the sports club at all times, which includes a free weights zone, boxing and TRX belt gyms, cardio and strength machines. An online reservation is required for those wishing to visit the gym.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invite you to register and actively spend your free time!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7EEFF-A81F-A253-CE8A-609236A4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97" y="455394"/>
            <a:ext cx="2756528" cy="698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025096-5E34-F9E8-E797-AB96B7D79E9C}"/>
              </a:ext>
            </a:extLst>
          </p:cNvPr>
          <p:cNvSpPr txBox="1"/>
          <p:nvPr/>
        </p:nvSpPr>
        <p:spPr>
          <a:xfrm>
            <a:off x="721308" y="5260564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87C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sports.ktu.edu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4ADF1-C079-4495-B5A5-0DE016A21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08" y="3429000"/>
            <a:ext cx="7518143" cy="16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2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7EB426-9452-5352-F60E-DD4E5CCDE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8535" y="1697011"/>
            <a:ext cx="3572975" cy="4276777"/>
          </a:xfrm>
        </p:spPr>
        <p:txBody>
          <a:bodyPr/>
          <a:lstStyle/>
          <a:p>
            <a:pPr marL="0" indent="0">
              <a:buNone/>
            </a:pP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lt-LT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KTU </a:t>
            </a:r>
            <a:r>
              <a:rPr lang="lt-LT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international</a:t>
            </a:r>
            <a:r>
              <a:rPr lang="lt-LT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lt-LT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students</a:t>
            </a:r>
            <a:br>
              <a:rPr lang="lt-LT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KTU Studentams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ktustudentlife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@ktuwanted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ktuspace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263F1-58A3-796D-E7AD-4E913EAD1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BE UPDATED</a:t>
            </a:r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B71AF5A-E47D-E5D6-72DB-97425ECF543B}"/>
              </a:ext>
            </a:extLst>
          </p:cNvPr>
          <p:cNvSpPr txBox="1">
            <a:spLocks/>
          </p:cNvSpPr>
          <p:nvPr/>
        </p:nvSpPr>
        <p:spPr>
          <a:xfrm>
            <a:off x="7216323" y="1697011"/>
            <a:ext cx="3572975" cy="4276777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rgbClr val="FFFF00"/>
              </a:buClr>
              <a:buFont typeface="+mj-lt"/>
              <a:buAutoNum type="arabicPeriod"/>
              <a:defRPr sz="2000" b="0" i="0" kern="120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Don‘t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KTU 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365 (intranet)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mail 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2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8957D-1A3B-5846-861E-E6A37B515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DA167-8E2E-E8F5-9143-50A59400A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pic>
        <p:nvPicPr>
          <p:cNvPr id="6" name="Picture 5" descr="A map with red and black text&#10;&#10;Description automatically generated">
            <a:extLst>
              <a:ext uri="{FF2B5EF4-FFF2-40B4-BE49-F238E27FC236}">
                <a16:creationId xmlns:a16="http://schemas.microsoft.com/office/drawing/2014/main" id="{C1D4FB2E-929B-31D2-859D-BB49335C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52251"/>
            <a:ext cx="7164216" cy="46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5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FD9A68-AFDC-64A9-8632-2AB969CFF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YOU CAN FIND 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CF8F-C387-B04A-93BE-542E82CFA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645" y="4218568"/>
            <a:ext cx="9828212" cy="10193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PSYCHOLOGICAL SUPPORT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FINANCIAL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ED‘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ACCOMODATION CENTRE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PHD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600" dirty="0">
              <a:solidFill>
                <a:srgbClr val="F9F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CENTRES ARE LOCATED IN EVERY FACULTY SEPARATELY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studies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consulted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Faculty‘s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centre,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Relations Coordinator</a:t>
            </a:r>
            <a:r>
              <a:rPr lang="lt-LT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430B05-B831-EE2B-7D1B-AD2F8AABBCD2}"/>
              </a:ext>
            </a:extLst>
          </p:cNvPr>
          <p:cNvSpPr txBox="1">
            <a:spLocks/>
          </p:cNvSpPr>
          <p:nvPr/>
        </p:nvSpPr>
        <p:spPr>
          <a:xfrm>
            <a:off x="6381367" y="4441742"/>
            <a:ext cx="6022127" cy="3631041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600" b="0" i="0" kern="120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2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A905E8-6015-0EAC-4F4E-1E2204CD68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764" y="2371688"/>
            <a:ext cx="8279369" cy="509636"/>
          </a:xfrm>
        </p:spPr>
        <p:txBody>
          <a:bodyPr/>
          <a:lstStyle/>
          <a:p>
            <a:pPr marL="0" indent="0"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KTU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takes full care of the students’ wellbeing and provides free psychological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assistance to students. </a:t>
            </a:r>
            <a:br>
              <a:rPr lang="en-US" sz="1600" b="0" i="0" dirty="0">
                <a:effectLst/>
                <a:latin typeface="Arial" panose="020B0604020202020204" pitchFamily="34" charset="0"/>
              </a:rPr>
            </a:br>
            <a:endParaRPr lang="lt-LT" sz="16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Fill in the registration form and </a:t>
            </a:r>
            <a:r>
              <a:rPr lang="lt-LT" sz="1600" b="0" i="0" dirty="0" err="1">
                <a:effectLst/>
                <a:latin typeface="Arial" panose="020B0604020202020204" pitchFamily="34" charset="0"/>
              </a:rPr>
              <a:t>you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will agree on the time and date of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the consultation. 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The duration of the consultation is 50 min. During an online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consultation, the student must ensure a comfortable environment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for the session: he or she must be alone,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without other people or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additional distractions</a:t>
            </a:r>
            <a:r>
              <a:rPr lang="lt-LT" sz="1600" b="0" i="0" dirty="0">
                <a:effectLst/>
                <a:latin typeface="Arial" panose="020B0604020202020204" pitchFamily="34" charset="0"/>
              </a:rPr>
              <a:t>. 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lt-LT" sz="1600" b="1" i="0" dirty="0">
                <a:effectLst/>
                <a:latin typeface="Arial" panose="020B0604020202020204" pitchFamily="34" charset="0"/>
              </a:rPr>
              <a:t>MORE: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lt-LT" sz="1600" b="0" i="0" dirty="0">
                <a:effectLst/>
                <a:latin typeface="Arial" panose="020B0604020202020204" pitchFamily="34" charset="0"/>
              </a:rPr>
              <a:t>students.ktu.edu/wellbeing/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lt-LT" sz="1600" b="0" i="0" dirty="0">
                <a:effectLst/>
                <a:latin typeface="Arial" panose="020B0604020202020204" pitchFamily="34" charset="0"/>
                <a:hlinkClick r:id="rId2"/>
              </a:rPr>
              <a:t>psichologai</a:t>
            </a:r>
            <a:r>
              <a:rPr lang="en-US" sz="1600" b="0" i="0" dirty="0">
                <a:effectLst/>
                <a:latin typeface="Arial" panose="020B0604020202020204" pitchFamily="34" charset="0"/>
                <a:hlinkClick r:id="rId2"/>
              </a:rPr>
              <a:t>@ktu.lt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01AC-E9F9-8589-413C-314F1CA69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764" y="590912"/>
            <a:ext cx="9828212" cy="1019347"/>
          </a:xfrm>
          <a:prstGeom prst="rect">
            <a:avLst/>
          </a:prstGeom>
        </p:spPr>
        <p:txBody>
          <a:bodyPr/>
          <a:lstStyle/>
          <a:p>
            <a:r>
              <a:rPr lang="lt-LT" sz="2800" b="1" dirty="0"/>
              <a:t>PSYCHOLOGICAL SUPPORT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22ADB5FA-8DA8-86AA-942B-F7166AD3C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46"/>
          <a:stretch/>
        </p:blipFill>
        <p:spPr>
          <a:xfrm>
            <a:off x="9386467" y="1644120"/>
            <a:ext cx="1598491" cy="1979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D02ADF-506C-EB97-E198-0D0EC60D392A}"/>
              </a:ext>
            </a:extLst>
          </p:cNvPr>
          <p:cNvSpPr txBox="1"/>
          <p:nvPr/>
        </p:nvSpPr>
        <p:spPr>
          <a:xfrm>
            <a:off x="9300288" y="6087537"/>
            <a:ext cx="2258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Viktorija Ivanauskaitė</a:t>
            </a:r>
            <a:b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lt-LT" sz="1200" b="0" i="0" dirty="0" err="1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Psychologist</a:t>
            </a:r>
            <a:endParaRPr lang="lt-LT" sz="1600" b="0" i="0" dirty="0"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18F00-9D42-A5B6-9411-92B719364219}"/>
              </a:ext>
            </a:extLst>
          </p:cNvPr>
          <p:cNvSpPr txBox="1"/>
          <p:nvPr/>
        </p:nvSpPr>
        <p:spPr>
          <a:xfrm>
            <a:off x="9300288" y="3592446"/>
            <a:ext cx="2745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Eimantas Lukoševičius</a:t>
            </a:r>
            <a:br>
              <a:rPr lang="lt-LT" sz="1600" b="0" i="0" dirty="0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</a:br>
            <a:r>
              <a:rPr lang="lt-LT" sz="1200" b="0" i="0" dirty="0" err="1">
                <a:effectLst/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Psychologist</a:t>
            </a:r>
            <a:endParaRPr lang="en-US" sz="1600" b="0" i="0" dirty="0">
              <a:effectLst/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6AAC0-CB39-4CEF-BCA5-824B8DEE8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467" y="4146732"/>
            <a:ext cx="1704652" cy="19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4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A905E8-6015-0EAC-4F4E-1E2204CD68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23" y="1911795"/>
            <a:ext cx="9908045" cy="509636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Scholarships for study results</a:t>
            </a:r>
            <a:r>
              <a:rPr lang="lt-LT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sz="1600" b="1" i="0" dirty="0">
                <a:effectLst/>
                <a:latin typeface="Arial" panose="020B0604020202020204" pitchFamily="34" charset="0"/>
              </a:rPr>
              <a:t>and active participation: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• University Talent Scholarship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• Scholarships for students enrolled in the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GIFTed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Talent Academy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• Scholarships for students enrolled in the specialized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programmes</a:t>
            </a:r>
            <a:r>
              <a:rPr lang="lt-LT" sz="1600" dirty="0">
                <a:latin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of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SKILLed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FinTech and </a:t>
            </a:r>
            <a:r>
              <a:rPr lang="en-US" sz="1600" b="0" i="0" dirty="0" err="1">
                <a:effectLst/>
                <a:latin typeface="Arial" panose="020B0604020202020204" pitchFamily="34" charset="0"/>
              </a:rPr>
              <a:t>SKILLed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AI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• Sponsor Scholarships</a:t>
            </a:r>
          </a:p>
          <a:p>
            <a:pPr marL="0" indent="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One-time scholarships for active participation: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• One-off incentive scholarship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• One-off targeted scholarship</a:t>
            </a:r>
          </a:p>
          <a:p>
            <a:pPr marL="0" indent="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Financial support provided by the University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• One-off social scholarship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• Accommodation grants</a:t>
            </a:r>
            <a:br>
              <a:rPr lang="lt-LT" sz="1600" b="0" i="0" dirty="0"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effectLst/>
                <a:latin typeface="Arial" panose="020B0604020202020204" pitchFamily="34" charset="0"/>
              </a:rPr>
              <a:t>• Mobility scholarships for bilateral exchange studies</a:t>
            </a:r>
          </a:p>
          <a:p>
            <a:pPr marL="0" indent="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State support</a:t>
            </a:r>
          </a:p>
          <a:p>
            <a:pPr marL="0" indent="0">
              <a:buNone/>
            </a:pPr>
            <a:r>
              <a:rPr lang="en-US" sz="1600" b="1" i="0" dirty="0">
                <a:effectLst/>
                <a:latin typeface="Arial" panose="020B0604020202020204" pitchFamily="34" charset="0"/>
              </a:rPr>
              <a:t>ERASMUS+ financial support:</a:t>
            </a:r>
          </a:p>
          <a:p>
            <a:pPr marL="0" indent="0">
              <a:buNone/>
            </a:pPr>
            <a:r>
              <a:rPr lang="en-US" sz="1600" b="0" i="0" dirty="0">
                <a:effectLst/>
                <a:latin typeface="Arial" panose="020B0604020202020204" pitchFamily="34" charset="0"/>
              </a:rPr>
              <a:t>• Scholarship for partial studies and internships abroad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301AC-E9F9-8589-413C-314F1CA69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930" y="550334"/>
            <a:ext cx="9828212" cy="1019347"/>
          </a:xfrm>
        </p:spPr>
        <p:txBody>
          <a:bodyPr/>
          <a:lstStyle/>
          <a:p>
            <a:r>
              <a:rPr lang="en-US" sz="2800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FINANCIAL</a:t>
            </a:r>
            <a:r>
              <a:rPr lang="lt-LT" sz="2800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 SUPPORT</a:t>
            </a:r>
            <a:endParaRPr lang="en-US" sz="2800" dirty="0"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  <a:p>
            <a:endParaRPr lang="en-US" sz="2800" dirty="0"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D96B6-F26E-3720-3822-AB6594649809}"/>
              </a:ext>
            </a:extLst>
          </p:cNvPr>
          <p:cNvSpPr txBox="1"/>
          <p:nvPr/>
        </p:nvSpPr>
        <p:spPr>
          <a:xfrm>
            <a:off x="6911651" y="5855466"/>
            <a:ext cx="4597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t-LT" sz="1600" b="1" i="0" dirty="0">
                <a:solidFill>
                  <a:schemeClr val="bg1"/>
                </a:solidFill>
                <a:effectLst/>
              </a:rPr>
              <a:t>MORE:</a:t>
            </a:r>
            <a:br>
              <a:rPr lang="lt-LT" sz="1600" b="1" i="0" dirty="0">
                <a:solidFill>
                  <a:schemeClr val="bg1"/>
                </a:solidFill>
                <a:effectLst/>
              </a:rPr>
            </a:br>
            <a:r>
              <a:rPr lang="lt-LT" sz="1600" b="0" i="0" dirty="0">
                <a:solidFill>
                  <a:schemeClr val="bg1"/>
                </a:solidFill>
                <a:effectLst/>
              </a:rPr>
              <a:t>https://students.ktu.edu/finance/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5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Accommodation grants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41644" y="2140297"/>
            <a:ext cx="9316088" cy="305248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KTU students, who have difficult </a:t>
            </a:r>
            <a:r>
              <a:rPr lang="lt-LT" dirty="0" err="1"/>
              <a:t>financial</a:t>
            </a:r>
            <a:r>
              <a:rPr lang="en-US" dirty="0"/>
              <a:t> or social situation and do not pay </a:t>
            </a:r>
            <a:r>
              <a:rPr lang="en-US" b="1" dirty="0"/>
              <a:t>more than 1</a:t>
            </a:r>
            <a:r>
              <a:rPr lang="lt-LT" b="1" dirty="0"/>
              <a:t>38</a:t>
            </a:r>
            <a:r>
              <a:rPr lang="en-US" b="1" dirty="0"/>
              <a:t> Eur </a:t>
            </a:r>
            <a:r>
              <a:rPr lang="en-US" dirty="0"/>
              <a:t>for a room can apply for a dormitory accommodation grant</a:t>
            </a:r>
            <a:r>
              <a:rPr lang="lt-LT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Applied monthly Accommodation Grant for one person at the dormitory is determined by the commission</a:t>
            </a:r>
            <a:r>
              <a:rPr lang="lt-LT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Scanned documents have to be submitted in your AIS by </a:t>
            </a:r>
            <a:r>
              <a:rPr lang="en-US" b="1" dirty="0">
                <a:solidFill>
                  <a:srgbClr val="FF0000"/>
                </a:solidFill>
              </a:rPr>
              <a:t>the 20th of each month </a:t>
            </a:r>
            <a:r>
              <a:rPr lang="en-US" b="1" dirty="0"/>
              <a:t>at the latest.</a:t>
            </a:r>
          </a:p>
          <a:p>
            <a:pPr>
              <a:lnSpc>
                <a:spcPct val="150000"/>
              </a:lnSpc>
            </a:pPr>
            <a:endParaRPr lang="lt-LT" dirty="0"/>
          </a:p>
          <a:p>
            <a:pPr>
              <a:lnSpc>
                <a:spcPct val="150000"/>
              </a:lnSpc>
            </a:pPr>
            <a:r>
              <a:rPr lang="lt-LT" sz="1600" b="1" i="0" dirty="0">
                <a:solidFill>
                  <a:srgbClr val="171315"/>
                </a:solidFill>
                <a:effectLst/>
              </a:rPr>
              <a:t>MORE:</a:t>
            </a:r>
          </a:p>
          <a:p>
            <a:pPr>
              <a:lnSpc>
                <a:spcPct val="150000"/>
              </a:lnSpc>
            </a:pPr>
            <a:r>
              <a:rPr lang="lt-LT" dirty="0"/>
              <a:t>students.ktu.edu/</a:t>
            </a:r>
            <a:r>
              <a:rPr lang="lt-LT" dirty="0" err="1"/>
              <a:t>finance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3619D0-4258-57AA-5675-BFA3961D0D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ED PROGRAMMES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1392A-0BFE-059B-7AFD-423B7DC8D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3230863"/>
            <a:ext cx="8852159" cy="396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CF02B-192F-1476-C712-73CC778A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9" y="2985435"/>
            <a:ext cx="2553282" cy="698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BB5CA-DC41-C182-079A-A9F8F7324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08" y="1887206"/>
            <a:ext cx="2438956" cy="71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E9050-FCD0-3D15-3F0E-2446DAF5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884" y="1898176"/>
            <a:ext cx="2261115" cy="698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0BC622-8CD1-56CC-36D4-2F3418543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884" y="3035308"/>
            <a:ext cx="1968949" cy="698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F5165-5BA6-5F2D-D462-F078CBFCC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08" y="5452677"/>
            <a:ext cx="3556810" cy="736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6CE80-F3A8-A23D-B1E0-53D971885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7204" y="3030643"/>
            <a:ext cx="2756528" cy="69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A13CB-C84B-F7D4-2604-948C9B4A67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08" y="4262987"/>
            <a:ext cx="3226535" cy="71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A2213-17F0-3A6F-9250-C1CFE1791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5704" y="5351153"/>
            <a:ext cx="2785840" cy="838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4F35D-C65D-08E1-3B0E-8545931A0D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204" y="1821288"/>
            <a:ext cx="2108680" cy="698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C5C7F-CCDB-4D33-99A1-869FDA84CB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5704" y="3834465"/>
            <a:ext cx="3733992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652D6-F7A6-EF17-1D67-C285098571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177" y="2910761"/>
            <a:ext cx="4913537" cy="4333876"/>
          </a:xfrm>
        </p:spPr>
        <p:txBody>
          <a:bodyPr/>
          <a:lstStyle/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you will participate in business/science challenges. During the "Challenge" projects, you will create innovative products and intensively collaborate with representatives from the </a:t>
            </a:r>
            <a:r>
              <a:rPr lang="en-US" sz="1600" b="0" i="0" dirty="0" err="1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business field and other interdisciplinary experts.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B9F5B6-A3AB-9B73-D422-2A6FB04C25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3907" y="586438"/>
            <a:ext cx="11097979" cy="6958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71315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T</a:t>
            </a:r>
            <a:r>
              <a:rPr lang="en-US" b="1" i="0" dirty="0">
                <a:solidFill>
                  <a:srgbClr val="171315"/>
                </a:solidFill>
                <a:effectLst/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alent development </a:t>
            </a:r>
            <a:r>
              <a:rPr lang="en-US" b="1" i="0" dirty="0" err="1">
                <a:solidFill>
                  <a:srgbClr val="171315"/>
                </a:solidFill>
                <a:effectLst/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programmes</a:t>
            </a:r>
            <a:endParaRPr lang="en-US" b="1" i="0" dirty="0">
              <a:solidFill>
                <a:srgbClr val="171315"/>
              </a:solidFill>
              <a:effectLst/>
              <a:latin typeface="Inter Semi Bold" panose="02000703000000020004" pitchFamily="50" charset="0"/>
              <a:ea typeface="Inter Semi Bold" panose="02000703000000020004" pitchFamily="50" charset="0"/>
              <a:cs typeface="Inter Semi Bold" panose="02000703000000020004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52A8F-A15F-7FBA-2866-700999FF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7" y="1727435"/>
            <a:ext cx="2177913" cy="772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DE947-953D-9897-218B-6BBB82C50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17" y="1694692"/>
            <a:ext cx="2785840" cy="838292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37519F0-7F73-44B8-3C4B-9555574B7E22}"/>
              </a:ext>
            </a:extLst>
          </p:cNvPr>
          <p:cNvSpPr txBox="1">
            <a:spLocks/>
          </p:cNvSpPr>
          <p:nvPr/>
        </p:nvSpPr>
        <p:spPr>
          <a:xfrm>
            <a:off x="6521162" y="2910761"/>
            <a:ext cx="4913538" cy="4333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17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you will acquire strong competencies needed for a successful career in AI through individually selected additional modules, collaborations with top researchers and business representatives.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5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652D6-F7A6-EF17-1D67-C285098571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7" y="1953821"/>
            <a:ext cx="9420223" cy="2883548"/>
          </a:xfrm>
        </p:spPr>
        <p:txBody>
          <a:bodyPr/>
          <a:lstStyle/>
          <a:p>
            <a:r>
              <a:rPr lang="en-US" sz="1600" dirty="0">
                <a:solidFill>
                  <a:srgbClr val="17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EUR </a:t>
            </a:r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monthly scholarship from the second study semester;</a:t>
            </a:r>
          </a:p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Option to select additional modules or enhanced level lectures.</a:t>
            </a:r>
          </a:p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Comprehensive education activities.</a:t>
            </a:r>
            <a:endParaRPr lang="en-US" sz="1600" dirty="0">
              <a:solidFill>
                <a:srgbClr val="171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One-on-one meetings with mentors and career planning specialists.</a:t>
            </a:r>
            <a:endParaRPr lang="en-US" sz="1600" b="0" i="0" dirty="0">
              <a:solidFill>
                <a:srgbClr val="1713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individual portfolio of competencies and personal recommendations. </a:t>
            </a:r>
          </a:p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Opportunity for collaborations with top-level professionals in the fields of science/business.</a:t>
            </a:r>
          </a:p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community, new friends and events.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52A8F-A15F-7FBA-2866-700999FF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7" y="580849"/>
            <a:ext cx="2177913" cy="772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DE947-953D-9897-218B-6BBB82C50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54" y="515364"/>
            <a:ext cx="2785840" cy="838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5586A-FD38-7E9F-4BB2-F521F6888E24}"/>
              </a:ext>
            </a:extLst>
          </p:cNvPr>
          <p:cNvSpPr txBox="1"/>
          <p:nvPr/>
        </p:nvSpPr>
        <p:spPr>
          <a:xfrm>
            <a:off x="594826" y="5052839"/>
            <a:ext cx="10592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deadline is </a:t>
            </a:r>
            <a:r>
              <a:rPr lang="en-US" sz="1600" b="1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lt-LT" sz="1600" b="1" dirty="0">
                <a:solidFill>
                  <a:srgbClr val="171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23:59</a:t>
            </a:r>
            <a:r>
              <a:rPr lang="en-US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Submit your application via AIS, under the COMPETITIONS section.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7E45F-1F3A-CD56-5077-22338E3ABB43}"/>
              </a:ext>
            </a:extLst>
          </p:cNvPr>
          <p:cNvSpPr txBox="1"/>
          <p:nvPr/>
        </p:nvSpPr>
        <p:spPr>
          <a:xfrm>
            <a:off x="594827" y="4637314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Interested in joining?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46C65-3F52-A720-EAD2-34EB872E5F7D}"/>
              </a:ext>
            </a:extLst>
          </p:cNvPr>
          <p:cNvSpPr txBox="1"/>
          <p:nvPr/>
        </p:nvSpPr>
        <p:spPr>
          <a:xfrm>
            <a:off x="594825" y="5787014"/>
            <a:ext cx="10592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600" b="1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MORE:</a:t>
            </a:r>
            <a:br>
              <a:rPr lang="lt-LT" sz="1600" b="1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1600" b="0" i="0" dirty="0">
                <a:solidFill>
                  <a:srgbClr val="1713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students.ktu.edu/ed-programmes/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8803"/>
      </p:ext>
    </p:extLst>
  </p:cSld>
  <p:clrMapOvr>
    <a:masterClrMapping/>
  </p:clrMapOvr>
</p:sld>
</file>

<file path=ppt/theme/theme1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RT_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KST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D57767975163F34DA04D3D2F07DA20DD" ma:contentTypeVersion="17" ma:contentTypeDescription="Kurkite naują dokumentą." ma:contentTypeScope="" ma:versionID="e3d06bb0d67e2716a614fa4569307697">
  <xsd:schema xmlns:xsd="http://www.w3.org/2001/XMLSchema" xmlns:xs="http://www.w3.org/2001/XMLSchema" xmlns:p="http://schemas.microsoft.com/office/2006/metadata/properties" xmlns:ns2="82a5b2b3-7131-4e3c-9e81-0da6473262e1" xmlns:ns3="1e04ed51-e2d1-4c7d-9f6a-182d412664fc" targetNamespace="http://schemas.microsoft.com/office/2006/metadata/properties" ma:root="true" ma:fieldsID="8cc87ab18759279cfa6442955e089599" ns2:_="" ns3:_="">
    <xsd:import namespace="82a5b2b3-7131-4e3c-9e81-0da6473262e1"/>
    <xsd:import namespace="1e04ed51-e2d1-4c7d-9f6a-182d41266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5b2b3-7131-4e3c-9e81-0da647326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9a9c289c-0de4-4d18-9d38-4b5ccd4add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4ed51-e2d1-4c7d-9f6a-182d412664f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1dcf2bc-0a23-4fb4-9073-8da65f893e8a}" ma:internalName="TaxCatchAll" ma:showField="CatchAllData" ma:web="1e04ed51-e2d1-4c7d-9f6a-182d412664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a5b2b3-7131-4e3c-9e81-0da6473262e1">
      <Terms xmlns="http://schemas.microsoft.com/office/infopath/2007/PartnerControls"/>
    </lcf76f155ced4ddcb4097134ff3c332f>
    <TaxCatchAll xmlns="1e04ed51-e2d1-4c7d-9f6a-182d412664fc" xsi:nil="true"/>
  </documentManagement>
</p:properties>
</file>

<file path=customXml/itemProps1.xml><?xml version="1.0" encoding="utf-8"?>
<ds:datastoreItem xmlns:ds="http://schemas.openxmlformats.org/officeDocument/2006/customXml" ds:itemID="{67E267A5-69AE-43CB-ABA2-D84AB556A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5b2b3-7131-4e3c-9e81-0da6473262e1"/>
    <ds:schemaRef ds:uri="1e04ed51-e2d1-4c7d-9f6a-182d41266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A26EA4-8E61-4AFE-9D3B-F85572F0F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F6ED1B-141F-4FE1-8230-91E9BA18147D}">
  <ds:schemaRefs>
    <ds:schemaRef ds:uri="http://schemas.microsoft.com/office/2006/metadata/properties"/>
    <ds:schemaRef ds:uri="http://schemas.microsoft.com/office/infopath/2007/PartnerControls"/>
    <ds:schemaRef ds:uri="82a5b2b3-7131-4e3c-9e81-0da6473262e1"/>
    <ds:schemaRef ds:uri="1e04ed51-e2d1-4c7d-9f6a-182d412664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985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Inter</vt:lpstr>
      <vt:lpstr>Inter Medium</vt:lpstr>
      <vt:lpstr>Inter Semi Bold</vt:lpstr>
      <vt:lpstr>TEXT</vt:lpstr>
      <vt:lpstr>FOTO</vt:lpstr>
      <vt:lpstr>CHART_TABLE</vt:lpstr>
      <vt:lpstr>TEKSTAS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Vakarė Rimkė</cp:lastModifiedBy>
  <cp:revision>100</cp:revision>
  <dcterms:created xsi:type="dcterms:W3CDTF">2020-12-23T08:59:48Z</dcterms:created>
  <dcterms:modified xsi:type="dcterms:W3CDTF">2025-08-26T12:15:46Z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0x010100D57767975163F34DA04D3D2F07DA20DD</vt:lpwstr>
  </property>
</Properties>
</file>