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9" r:id="rId5"/>
    <p:sldMasterId id="2147483687" r:id="rId6"/>
    <p:sldMasterId id="2147483695" r:id="rId7"/>
    <p:sldMasterId id="2147483703" r:id="rId8"/>
    <p:sldMasterId id="2147483711" r:id="rId9"/>
    <p:sldMasterId id="2147483719" r:id="rId10"/>
    <p:sldMasterId id="2147483727" r:id="rId11"/>
    <p:sldMasterId id="2147483745" r:id="rId12"/>
    <p:sldMasterId id="2147483754" r:id="rId13"/>
  </p:sldMasterIdLst>
  <p:notesMasterIdLst>
    <p:notesMasterId r:id="rId37"/>
  </p:notesMasterIdLst>
  <p:handoutMasterIdLst>
    <p:handoutMasterId r:id="rId38"/>
  </p:handoutMasterIdLst>
  <p:sldIdLst>
    <p:sldId id="501" r:id="rId14"/>
    <p:sldId id="500" r:id="rId15"/>
    <p:sldId id="512" r:id="rId16"/>
    <p:sldId id="536" r:id="rId17"/>
    <p:sldId id="288" r:id="rId18"/>
    <p:sldId id="261" r:id="rId19"/>
    <p:sldId id="262" r:id="rId20"/>
    <p:sldId id="553" r:id="rId21"/>
    <p:sldId id="555" r:id="rId22"/>
    <p:sldId id="554" r:id="rId23"/>
    <p:sldId id="424" r:id="rId24"/>
    <p:sldId id="537" r:id="rId25"/>
    <p:sldId id="539" r:id="rId26"/>
    <p:sldId id="531" r:id="rId27"/>
    <p:sldId id="519" r:id="rId28"/>
    <p:sldId id="525" r:id="rId29"/>
    <p:sldId id="541" r:id="rId30"/>
    <p:sldId id="524" r:id="rId31"/>
    <p:sldId id="535" r:id="rId32"/>
    <p:sldId id="510" r:id="rId33"/>
    <p:sldId id="542" r:id="rId34"/>
    <p:sldId id="540" r:id="rId35"/>
    <p:sldId id="54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4A922D-D450-4121-A405-90F8FEC37FBF}">
          <p14:sldIdLst>
            <p14:sldId id="501"/>
            <p14:sldId id="500"/>
            <p14:sldId id="512"/>
            <p14:sldId id="536"/>
            <p14:sldId id="288"/>
            <p14:sldId id="261"/>
            <p14:sldId id="262"/>
            <p14:sldId id="553"/>
            <p14:sldId id="555"/>
            <p14:sldId id="554"/>
            <p14:sldId id="424"/>
            <p14:sldId id="537"/>
            <p14:sldId id="539"/>
            <p14:sldId id="531"/>
          </p14:sldIdLst>
        </p14:section>
        <p14:section name="Default Section" id="{08A39383-7517-4008-B0E6-926BBC9C50B5}">
          <p14:sldIdLst>
            <p14:sldId id="519"/>
            <p14:sldId id="525"/>
            <p14:sldId id="541"/>
            <p14:sldId id="524"/>
            <p14:sldId id="535"/>
            <p14:sldId id="510"/>
            <p14:sldId id="542"/>
            <p14:sldId id="540"/>
            <p14:sldId id="543"/>
          </p14:sldIdLst>
        </p14:section>
        <p14:section name="Default Section" id="{EAF1D699-EDBF-45D7-9A73-A8952093DE3B}">
          <p14:sldIdLst/>
        </p14:section>
        <p14:section name="Default Section" id="{1159BC49-5A32-4EFD-A27B-A5098774ED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395"/>
    <a:srgbClr val="E80788"/>
    <a:srgbClr val="FFF200"/>
    <a:srgbClr val="008DB0"/>
    <a:srgbClr val="00ADEF"/>
    <a:srgbClr val="7F2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4654"/>
  </p:normalViewPr>
  <p:slideViewPr>
    <p:cSldViewPr snapToGrid="0" snapToObjects="1">
      <p:cViewPr varScale="1">
        <p:scale>
          <a:sx n="66" d="100"/>
          <a:sy n="66" d="100"/>
        </p:scale>
        <p:origin x="12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27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ilė Tranauskaitė-Rezgienė" userId="77a8e438-7567-474b-a1a5-9e9807889e81" providerId="ADAL" clId="{3733BF1F-AD43-43F1-A006-070F69B07D01}"/>
    <pc:docChg chg="modSld">
      <pc:chgData name="Dovilė Tranauskaitė-Rezgienė" userId="77a8e438-7567-474b-a1a5-9e9807889e81" providerId="ADAL" clId="{3733BF1F-AD43-43F1-A006-070F69B07D01}" dt="2025-08-20T07:01:25.616" v="17" actId="20577"/>
      <pc:docMkLst>
        <pc:docMk/>
      </pc:docMkLst>
      <pc:sldChg chg="modSp mod">
        <pc:chgData name="Dovilė Tranauskaitė-Rezgienė" userId="77a8e438-7567-474b-a1a5-9e9807889e81" providerId="ADAL" clId="{3733BF1F-AD43-43F1-A006-070F69B07D01}" dt="2025-08-20T07:01:25.616" v="17" actId="20577"/>
        <pc:sldMkLst>
          <pc:docMk/>
          <pc:sldMk cId="3055624962" sldId="288"/>
        </pc:sldMkLst>
        <pc:spChg chg="mod">
          <ac:chgData name="Dovilė Tranauskaitė-Rezgienė" userId="77a8e438-7567-474b-a1a5-9e9807889e81" providerId="ADAL" clId="{3733BF1F-AD43-43F1-A006-070F69B07D01}" dt="2025-08-20T07:01:25.616" v="17" actId="20577"/>
          <ac:spMkLst>
            <pc:docMk/>
            <pc:sldMk cId="3055624962" sldId="288"/>
            <ac:spMk id="2" creationId="{00000000-0000-0000-0000-000000000000}"/>
          </ac:spMkLst>
        </pc:spChg>
      </pc:sldChg>
      <pc:sldChg chg="modSp mod">
        <pc:chgData name="Dovilė Tranauskaitė-Rezgienė" userId="77a8e438-7567-474b-a1a5-9e9807889e81" providerId="ADAL" clId="{3733BF1F-AD43-43F1-A006-070F69B07D01}" dt="2025-08-20T07:01:09.676" v="15" actId="108"/>
        <pc:sldMkLst>
          <pc:docMk/>
          <pc:sldMk cId="3186146890" sldId="501"/>
        </pc:sldMkLst>
        <pc:spChg chg="mod">
          <ac:chgData name="Dovilė Tranauskaitė-Rezgienė" userId="77a8e438-7567-474b-a1a5-9e9807889e81" providerId="ADAL" clId="{3733BF1F-AD43-43F1-A006-070F69B07D01}" dt="2025-08-20T07:01:09.676" v="15" actId="108"/>
          <ac:spMkLst>
            <pc:docMk/>
            <pc:sldMk cId="3186146890" sldId="501"/>
            <ac:spMk id="6" creationId="{3DF0B4A1-44DE-4701-8C4A-32A96ABC1F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A98A74-9C5D-0349-96A9-7B5ECC075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040F9-AA40-1F48-9A24-12766682B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6B39-85E7-7349-9FCD-4461A9F6C23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B6C11-AD54-5D43-89E0-7F17B53375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52B8D-DCE7-7543-B04A-A89F66744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C26B-E492-0B43-B5A6-0BC5C4E4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66E6-AA6A-DD44-B30F-D5F9D22135B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D3625-57CE-8942-9DF4-AEDCA9A4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D64395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8ED7B95-03EF-624E-ACB8-7A3A8569FE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80149B6-A5A7-3E4D-941A-402BAD4B9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EC641D-B1A6-8A4D-9E46-40B2CAE543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16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2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4ABFE9-606D-CF42-9E57-0A5858F6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4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572BFE-C14E-B64B-81DE-6721BF0B7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A62321-F731-5945-A44E-D4279065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879C63D-B6D9-C74C-AC52-01E7ADF38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FDD578-987F-E649-B780-6EB14312F9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</p:spTree>
    <p:extLst>
      <p:ext uri="{BB962C8B-B14F-4D97-AF65-F5344CB8AC3E}">
        <p14:creationId xmlns:p14="http://schemas.microsoft.com/office/powerpoint/2010/main" val="305280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130E7C-C367-3B40-B2B0-CD6E45F6C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D297A3-5053-8B48-8EA9-748DFC6E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1D7558E-AD3C-C84D-B8C9-EACCBC17F7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F0BF7C7-868A-B348-879D-4C9D19DA1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590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A2546-F7B8-454C-B406-97025A905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FA83077-128B-9149-B473-D6BACBA62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D4C7AF7-4027-3149-ABAC-C8A4DB63E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079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5FF6E3-7F1E-8444-8045-36F71E742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0F6075-B884-EE48-9321-E4978751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E80788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97D14A5-C17B-D34E-94C6-4A3C6BBB8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8611AB-5810-1845-B6E4-72E4E7955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1A9A3D-653B-344A-9905-A38243A01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61ECF2-CC70-3E4C-A955-F518A6106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B08E81-09FB-674C-923C-FAF65DE77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CF5DF8B-65F6-F344-BFF0-319134C68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D401ECE-B96E-9A4B-89FD-3289E163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1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B9384-90E9-7D41-AB44-37550CE80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B32DA5-9BAD-BE4A-BB1C-5991544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D4DC35-D009-6E46-BF75-5B214FE99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E10E-2855-B645-9157-69ABD0AF6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70F7F1-323C-6746-9C9E-419766E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7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D4DC35-D009-6E46-BF75-5B214FE99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CE9F64F-44D1-3B4E-9240-3BD03FFFB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F67A23-B747-8441-B85B-89CCB72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AB6F54-1A9E-594B-BFD7-5192E6AD9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9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3CB999-052B-7645-B83F-D1D92D89E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7A140D-3F98-A746-9BAE-FB275B0A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F5EAD24-70F8-4140-AA4A-92C62F0307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85D1D5-F261-0948-A53D-D6D7A3B51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7C8E90-AC66-3648-A209-639FFDA21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</p:spTree>
    <p:extLst>
      <p:ext uri="{BB962C8B-B14F-4D97-AF65-F5344CB8AC3E}">
        <p14:creationId xmlns:p14="http://schemas.microsoft.com/office/powerpoint/2010/main" val="1654979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67F09-CEF1-6A42-AC08-BDCB7E1FC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38F4E54-807A-E04D-96DC-A01F431D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3B809A-D148-C346-89D1-CC101517F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4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7A3A2-7C27-DD40-8458-57C93DC40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52ECF2-549A-474D-8124-3A9A571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14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D64395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97D14A5-C17B-D34E-94C6-4A3C6BBB8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8611AB-5810-1845-B6E4-72E4E7955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7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C8F4B1-5149-6046-8B8E-0BD7347F8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9999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61ECF2-CC70-3E4C-A955-F518A6106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B08E81-09FB-674C-923C-FAF65DE77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CF5DF8B-65F6-F344-BFF0-319134C68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D401ECE-B96E-9A4B-89FD-3289E163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9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0E83F6-300A-1C48-9DA6-A6D286176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9999"/>
            <a:ext cx="91440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B32DA5-9BAD-BE4A-BB1C-5991544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8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226FE-999F-A146-B69C-D14089FDE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E10E-2855-B645-9157-69ABD0AF6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70F7F1-323C-6746-9C9E-419766E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647A23-CE48-354C-804F-012231367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CE9F64F-44D1-3B4E-9240-3BD03FFFB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F67A23-B747-8441-B85B-89CCB72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AB6F54-1A9E-594B-BFD7-5192E6AD9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645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63DCC5-9B9D-4742-B1CF-DE6AAAC43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38F4E54-807A-E04D-96DC-A01F431D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3B809A-D148-C346-89D1-CC101517F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684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080253-91D6-024B-81DF-E4AE9C2A3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9999"/>
            <a:ext cx="9144000" cy="508000"/>
          </a:xfrm>
          <a:prstGeom prst="rect">
            <a:avLst/>
          </a:prstGeom>
        </p:spPr>
      </p:pic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52ECF2-549A-474D-8124-3A9A571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00ADEF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97D14A5-C17B-D34E-94C6-4A3C6BBB8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8611AB-5810-1845-B6E4-72E4E7955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1E06E-DE60-EA48-8924-637A2D82B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91831E-B403-C443-82FB-C98814EB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42D419A-8837-C047-A9E9-77E3A771B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2195922-3F2F-3D4F-A1E3-0DA450AAF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68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2C84A4-78F8-8244-BE31-A47A2263E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1407"/>
            <a:ext cx="9144000" cy="506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61ECF2-CC70-3E4C-A955-F518A6106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B08E81-09FB-674C-923C-FAF65DE77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CF5DF8B-65F6-F344-BFF0-319134C68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D401ECE-B96E-9A4B-89FD-3289E163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08487-92E9-9544-955A-B4CB3EA0A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1407"/>
            <a:ext cx="9144000" cy="50659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3B73FE-05CD-8C4E-9BAA-41088966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73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5149EB-C88F-334F-A3B1-C87AD6D4E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79147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E10E-2855-B645-9157-69ABD0AF6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70F7F1-323C-6746-9C9E-419766E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51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6F0A7-7284-F345-B502-3DC460B9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79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CE9F64F-44D1-3B4E-9240-3BD03FFFB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F67A23-B747-8441-B85B-89CCB72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AB6F54-1A9E-594B-BFD7-5192E6AD9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566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185529-C9EA-4244-91E2-F8067797B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8062"/>
            <a:ext cx="9144000" cy="1557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38F4E54-807A-E04D-96DC-A01F431D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3B809A-D148-C346-89D1-CC101517F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468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03D56-35D8-B146-A11A-E688D8491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1407"/>
            <a:ext cx="9144000" cy="50659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56C65-F085-A14E-A5D6-AE100538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4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008DB0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97D14A5-C17B-D34E-94C6-4A3C6BBB8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8611AB-5810-1845-B6E4-72E4E7955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B1B0F-1F9A-3948-9AF9-1A7BD75D3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61ECF2-CC70-3E4C-A955-F518A6106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B08E81-09FB-674C-923C-FAF65DE77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CF5DF8B-65F6-F344-BFF0-319134C68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D401ECE-B96E-9A4B-89FD-3289E163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5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25990-743B-AD40-B021-C295DF484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29770B-7A7A-D744-A094-50A2F831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7BE3F6-10B0-5648-A984-F16963A5D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827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E10E-2855-B645-9157-69ABD0AF6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70F7F1-323C-6746-9C9E-419766E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2808B-A7B6-C141-B6A8-E7E613E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2392A2-D6BF-CB46-9E6A-537CC303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9099391-1F93-9441-900D-9B4163EC2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9ABD77-E58B-0E4C-A5F8-A3DEC06BA5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</p:spTree>
    <p:extLst>
      <p:ext uri="{BB962C8B-B14F-4D97-AF65-F5344CB8AC3E}">
        <p14:creationId xmlns:p14="http://schemas.microsoft.com/office/powerpoint/2010/main" val="628000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D821A-0CFF-984D-938E-39023A442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CE9F64F-44D1-3B4E-9240-3BD03FFFB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F67A23-B747-8441-B85B-89CCB72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AB6F54-1A9E-594B-BFD7-5192E6AD9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8632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4E7851-715F-264B-BFA2-0017DF16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38F4E54-807A-E04D-96DC-A01F431D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3B809A-D148-C346-89D1-CC101517F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50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71B8D-3478-DC44-90DE-CAD31E9C1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C758F3-2707-7E4A-A893-F2B6A856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99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FFF200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97D14A5-C17B-D34E-94C6-4A3C6BBB81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8611AB-5810-1845-B6E4-72E4E7955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1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173C34-2960-D145-AB41-31D41D89B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1407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61ECF2-CC70-3E4C-A955-F518A6106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EB08E81-09FB-674C-923C-FAF65DE77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CF5DF8B-65F6-F344-BFF0-319134C68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D401ECE-B96E-9A4B-89FD-3289E163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1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35FC413-2DB8-6F43-A365-C3AE16F9B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4FBFC-1D97-5348-ABA4-2B4FAF6A6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1407"/>
            <a:ext cx="9144000" cy="50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1ECD10-ADBF-0440-8FC6-FD355EFE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6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F6C318-9CC7-1342-9E3F-2D2AA2A27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8270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E10E-2855-B645-9157-69ABD0AF6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184309"/>
            <a:ext cx="6742764" cy="914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vienoje</a:t>
            </a:r>
            <a:r>
              <a:rPr lang="en-US" dirty="0"/>
              <a:t> </a:t>
            </a:r>
            <a:r>
              <a:rPr lang="en-US" dirty="0" err="1"/>
              <a:t>eilutėje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F4D278-51F5-D14F-A97C-AC908F852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70F7F1-323C-6746-9C9E-419766E5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1F09C-AD04-1A46-9582-BCF9F7473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53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CE9F64F-44D1-3B4E-9240-3BD03FFFBB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F67A23-B747-8441-B85B-89CCB72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AB6F54-1A9E-594B-BFD7-5192E6AD9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1524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7E66E2-5D03-C847-8006-2FEBE16D5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3735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38F4E54-807A-E04D-96DC-A01F431D4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3B809A-D148-C346-89D1-CC101517FD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6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96DBD-0EAB-204A-9322-7E818BE93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1407"/>
            <a:ext cx="9144000" cy="50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12D5D5-394F-8342-BAA3-A6E19B14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2B490A-D051-B641-8310-463EB7B25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3CA79-289E-7547-B369-E31EA8527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252144"/>
            <a:ext cx="681110" cy="77841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D2B38C-D6DC-B74B-94C2-8C60C3A5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285705E-EB3D-A44F-8BDF-DBF2FC655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16829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BAAB415-8571-3F4B-8610-2E2A8A608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204204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476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71" r="3392"/>
          <a:stretch/>
        </p:blipFill>
        <p:spPr>
          <a:xfrm rot="5400000">
            <a:off x="2724330" y="438334"/>
            <a:ext cx="6639888" cy="6199451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0046" y="5753103"/>
            <a:ext cx="2128990" cy="1104899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1" baseline="0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0046" y="1373526"/>
            <a:ext cx="7624292" cy="1086184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buNone/>
              <a:defRPr sz="4500" b="1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8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342095" y="2998614"/>
            <a:ext cx="1801906" cy="3859386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2231472"/>
            <a:ext cx="8226909" cy="376591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246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71385" y="3511170"/>
            <a:ext cx="2327849" cy="4365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2231472"/>
            <a:ext cx="8226909" cy="3765917"/>
          </a:xfrm>
          <a:prstGeom prst="rect">
            <a:avLst/>
          </a:prstGeom>
        </p:spPr>
        <p:txBody>
          <a:bodyPr/>
          <a:lstStyle>
            <a:lvl1pPr marL="114300" indent="-342900" algn="l">
              <a:lnSpc>
                <a:spcPct val="100000"/>
              </a:lnSpc>
              <a:buFont typeface="Arial" charset="0"/>
              <a:buChar char="•"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8445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03"/>
          <a:stretch/>
        </p:blipFill>
        <p:spPr>
          <a:xfrm rot="5400000">
            <a:off x="189753" y="2502648"/>
            <a:ext cx="4318000" cy="4392707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35947" y="2135190"/>
            <a:ext cx="4348164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2135190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055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29398" y="3643406"/>
            <a:ext cx="2327849" cy="4101352"/>
          </a:xfrm>
          <a:prstGeom prst="rect">
            <a:avLst/>
          </a:prstGeom>
        </p:spPr>
      </p:pic>
      <p:sp>
        <p:nvSpPr>
          <p:cNvPr id="3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3" y="3196205"/>
            <a:ext cx="8227078" cy="286064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862356"/>
            <a:ext cx="8233071" cy="115768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465323" y="465323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8225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237"/>
          <a:stretch/>
        </p:blipFill>
        <p:spPr>
          <a:xfrm>
            <a:off x="4826001" y="1397000"/>
            <a:ext cx="4318000" cy="546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465323" y="465323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3" y="2683461"/>
            <a:ext cx="8227078" cy="337339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655810"/>
            <a:ext cx="8233071" cy="85567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0083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4141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1" y="2517109"/>
            <a:ext cx="8008768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1" y="1135718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81419" cy="1844592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844592"/>
            <a:ext cx="181419" cy="766059"/>
          </a:xfrm>
          <a:prstGeom prst="rect">
            <a:avLst/>
          </a:prstGeom>
          <a:solidFill>
            <a:srgbClr val="132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06872" y="6616416"/>
            <a:ext cx="570638" cy="241584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2610650"/>
            <a:ext cx="181419" cy="4247349"/>
          </a:xfrm>
          <a:prstGeom prst="rect">
            <a:avLst/>
          </a:prstGeom>
          <a:solidFill>
            <a:srgbClr val="ECCB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4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6860" y="2517109"/>
            <a:ext cx="8226909" cy="308012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283474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560" flipV="1">
            <a:off x="1800067" y="3326504"/>
            <a:ext cx="6756892" cy="955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411686"/>
            <a:ext cx="829491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24832" y="417092"/>
            <a:ext cx="3371080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28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449690"/>
            <a:ext cx="8158347" cy="376285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2829105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4765"/>
            <a:ext cx="9144000" cy="4893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08339" y="3041316"/>
            <a:ext cx="7624292" cy="330796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189543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EB160A-9101-F845-BCF6-D62D3D16E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5900"/>
            <a:ext cx="91440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B7227-6E63-ED42-93C4-5734328A2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5687744"/>
            <a:ext cx="681110" cy="7784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C630C-4B60-8042-82F0-6A37D41B1E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295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F20E715-0FDB-4A42-B3C4-974A826D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5594508"/>
            <a:ext cx="61585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Renginio</a:t>
            </a:r>
            <a:r>
              <a:rPr lang="en-US" dirty="0"/>
              <a:t> </a:t>
            </a:r>
            <a:r>
              <a:rPr lang="en-US" dirty="0" err="1"/>
              <a:t>vieta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ED548-2E19-5A4D-A05D-DC2CA15894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6143092"/>
            <a:ext cx="2297764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240"/>
              </a:lnSpc>
              <a:buNone/>
              <a:defRPr sz="20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Data (Arial,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900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964765"/>
            <a:ext cx="9144000" cy="4893235"/>
          </a:xfrm>
          <a:prstGeom prst="rect">
            <a:avLst/>
          </a:prstGeom>
          <a:solidFill>
            <a:srgbClr val="D2D7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08339" y="3041316"/>
            <a:ext cx="7624292" cy="330796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78115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64765"/>
            <a:ext cx="9144000" cy="4893235"/>
          </a:xfrm>
          <a:prstGeom prst="rect">
            <a:avLst/>
          </a:prstGeom>
          <a:solidFill>
            <a:srgbClr val="273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08339" y="3041316"/>
            <a:ext cx="7624292" cy="330796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buNone/>
              <a:defRPr sz="4800" b="1">
                <a:solidFill>
                  <a:srgbClr val="D5E8E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353314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4765"/>
            <a:ext cx="2548363" cy="4893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82066" y="414171"/>
            <a:ext cx="5561703" cy="548639"/>
          </a:xfrm>
          <a:prstGeom prst="rect">
            <a:avLst/>
          </a:prstGeom>
        </p:spPr>
        <p:txBody>
          <a:bodyPr/>
          <a:lstStyle>
            <a:lvl1pPr algn="r">
              <a:lnSpc>
                <a:spcPts val="3500"/>
              </a:lnSpc>
              <a:buNone/>
              <a:defRPr sz="2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35823" y="2517109"/>
            <a:ext cx="4407945" cy="348028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0698" y="2517109"/>
            <a:ext cx="3529290" cy="2990806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71769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64765"/>
            <a:ext cx="9144000" cy="48932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82066" y="414171"/>
            <a:ext cx="5561703" cy="548639"/>
          </a:xfrm>
          <a:prstGeom prst="rect">
            <a:avLst/>
          </a:prstGeom>
        </p:spPr>
        <p:txBody>
          <a:bodyPr/>
          <a:lstStyle>
            <a:lvl1pPr algn="r">
              <a:lnSpc>
                <a:spcPts val="3500"/>
              </a:lnSpc>
              <a:buNone/>
              <a:defRPr sz="2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0698" y="2423039"/>
            <a:ext cx="8233071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33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1" y="3402106"/>
            <a:ext cx="8226908" cy="2810435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1223060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09751" y="1964765"/>
            <a:ext cx="2548363" cy="48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1627188"/>
            <a:ext cx="4313985" cy="288404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82066" y="414171"/>
            <a:ext cx="5561703" cy="548639"/>
          </a:xfrm>
          <a:prstGeom prst="rect">
            <a:avLst/>
          </a:prstGeom>
        </p:spPr>
        <p:txBody>
          <a:bodyPr/>
          <a:lstStyle>
            <a:lvl1pPr algn="r">
              <a:lnSpc>
                <a:spcPts val="3500"/>
              </a:lnSpc>
              <a:buNone/>
              <a:defRPr sz="2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328850"/>
            <a:ext cx="3227293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86042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e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95639" y="1964765"/>
            <a:ext cx="2548363" cy="4892982"/>
          </a:xfrm>
          <a:prstGeom prst="rect">
            <a:avLst/>
          </a:prstGeom>
          <a:solidFill>
            <a:srgbClr val="D2D7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29953" y="1627188"/>
            <a:ext cx="4313985" cy="288404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82066" y="414171"/>
            <a:ext cx="5561703" cy="548639"/>
          </a:xfrm>
          <a:prstGeom prst="rect">
            <a:avLst/>
          </a:prstGeom>
        </p:spPr>
        <p:txBody>
          <a:bodyPr/>
          <a:lstStyle>
            <a:lvl1pPr algn="r">
              <a:lnSpc>
                <a:spcPts val="3500"/>
              </a:lnSpc>
              <a:buNone/>
              <a:defRPr sz="2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328850"/>
            <a:ext cx="3227293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16836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9818"/>
            <a:ext cx="9144000" cy="2078182"/>
          </a:xfrm>
          <a:prstGeom prst="rect">
            <a:avLst/>
          </a:prstGeom>
          <a:solidFill>
            <a:srgbClr val="D2D7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800725" y="1627188"/>
            <a:ext cx="2843213" cy="42687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82066" y="414171"/>
            <a:ext cx="5561703" cy="548639"/>
          </a:xfrm>
          <a:prstGeom prst="rect">
            <a:avLst/>
          </a:prstGeom>
        </p:spPr>
        <p:txBody>
          <a:bodyPr/>
          <a:lstStyle>
            <a:lvl1pPr algn="r">
              <a:lnSpc>
                <a:spcPts val="3500"/>
              </a:lnSpc>
              <a:buNone/>
              <a:defRPr sz="2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2328850"/>
            <a:ext cx="4854387" cy="3567125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770212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71" r="3392"/>
          <a:stretch/>
        </p:blipFill>
        <p:spPr>
          <a:xfrm rot="5400000">
            <a:off x="2724330" y="438334"/>
            <a:ext cx="6639888" cy="6199451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0046" y="5753103"/>
            <a:ext cx="2128990" cy="1104899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1" baseline="0">
                <a:solidFill>
                  <a:srgbClr val="132A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0046" y="1373526"/>
            <a:ext cx="7624292" cy="1086184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buNone/>
              <a:defRPr sz="4500" b="1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4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342095" y="2998614"/>
            <a:ext cx="1801906" cy="3859386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2231472"/>
            <a:ext cx="8226909" cy="376591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8332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71385" y="3511170"/>
            <a:ext cx="2327849" cy="4365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2231472"/>
            <a:ext cx="8226909" cy="3765917"/>
          </a:xfrm>
          <a:prstGeom prst="rect">
            <a:avLst/>
          </a:prstGeom>
        </p:spPr>
        <p:txBody>
          <a:bodyPr/>
          <a:lstStyle>
            <a:lvl1pPr marL="114300" indent="-342900" algn="l">
              <a:lnSpc>
                <a:spcPct val="100000"/>
              </a:lnSpc>
              <a:buFont typeface="Arial" charset="0"/>
              <a:buChar char="•"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13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516A138-7B6E-784E-A6E2-F1D12C2CAA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9144000" cy="6349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9A4B5-0A6F-EE40-ABA5-D09EA27FA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3646B2-819A-6A41-81D1-C7419565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5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03"/>
          <a:stretch/>
        </p:blipFill>
        <p:spPr>
          <a:xfrm rot="5400000">
            <a:off x="189753" y="2502648"/>
            <a:ext cx="4318000" cy="4392707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35947" y="2135190"/>
            <a:ext cx="4348164" cy="3883691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2135190"/>
            <a:ext cx="3494740" cy="388369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465323" y="465322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93840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29398" y="3643406"/>
            <a:ext cx="2327849" cy="4101352"/>
          </a:xfrm>
          <a:prstGeom prst="rect">
            <a:avLst/>
          </a:prstGeom>
        </p:spPr>
      </p:pic>
      <p:sp>
        <p:nvSpPr>
          <p:cNvPr id="3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3" y="3196205"/>
            <a:ext cx="8227078" cy="286064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862356"/>
            <a:ext cx="8233071" cy="1157681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-465323" y="465323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80220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237"/>
          <a:stretch/>
        </p:blipFill>
        <p:spPr>
          <a:xfrm>
            <a:off x="4826001" y="1397000"/>
            <a:ext cx="4318000" cy="546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465323" y="465323"/>
            <a:ext cx="1083046" cy="152400"/>
          </a:xfrm>
          <a:prstGeom prst="rect">
            <a:avLst/>
          </a:prstGeom>
          <a:solidFill>
            <a:srgbClr val="CAB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-2811278" y="3894323"/>
            <a:ext cx="5774955" cy="152401"/>
          </a:xfrm>
          <a:prstGeom prst="rect">
            <a:avLst/>
          </a:prstGeom>
          <a:solidFill>
            <a:srgbClr val="0B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  <a:solidFill>
                <a:srgbClr val="0B224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3" y="2683461"/>
            <a:ext cx="8227078" cy="337339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lt-LT" dirty="0"/>
              <a:t>Paveikslėlis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655810"/>
            <a:ext cx="8233071" cy="85567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22490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3000" b="1" baseline="0">
                <a:solidFill>
                  <a:srgbClr val="0B22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124180"/>
            <a:ext cx="8226909" cy="368900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600" b="0" baseline="0">
                <a:solidFill>
                  <a:srgbClr val="9BA0A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Biuro pavadinimas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73053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6860" y="2517109"/>
            <a:ext cx="8226909" cy="308012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000" b="0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6860" y="1283474"/>
            <a:ext cx="3529290" cy="61972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buNone/>
              <a:defRPr sz="4000" b="1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  <a:p>
            <a:pPr lvl="0"/>
            <a:endParaRPr lang="lt-L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422490"/>
            <a:ext cx="635668" cy="724178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6860" y="464971"/>
            <a:ext cx="5561703" cy="548639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buNone/>
              <a:defRPr sz="2000" b="0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Skyriaus pavadinimas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560" flipV="1">
            <a:off x="1800067" y="3326504"/>
            <a:ext cx="6756892" cy="955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411686"/>
            <a:ext cx="829491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314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24832" y="417092"/>
            <a:ext cx="3371080" cy="60260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buNone/>
              <a:defRPr sz="2800" b="1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Pavadinimas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449690"/>
            <a:ext cx="8158347" cy="3762852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800" b="0" baseline="0">
                <a:solidFill>
                  <a:srgbClr val="1D1D1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190585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604" y="2642615"/>
            <a:ext cx="4480560" cy="15087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4040"/>
              </a:lnSpc>
              <a:defRPr sz="3200" b="1" i="1">
                <a:solidFill>
                  <a:srgbClr val="7F298F"/>
                </a:solidFill>
              </a:defRPr>
            </a:lvl1pPr>
          </a:lstStyle>
          <a:p>
            <a:r>
              <a:rPr lang="en-US" dirty="0" err="1"/>
              <a:t>Pristatymo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(Arial Bold, Italic, 28–32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DACB88F-4F1F-604F-8E83-313F06C5EB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5264" y="5344668"/>
            <a:ext cx="5400885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Autorius</a:t>
            </a:r>
            <a:r>
              <a:rPr lang="en-US" dirty="0"/>
              <a:t> (-</a:t>
            </a:r>
            <a:r>
              <a:rPr lang="en-US" dirty="0" err="1"/>
              <a:t>iai</a:t>
            </a:r>
            <a:r>
              <a:rPr lang="en-US" dirty="0"/>
              <a:t>), 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751208-DE29-C344-8650-0F8EE6DAE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349" y="5875020"/>
            <a:ext cx="2844800" cy="470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Data, Arial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ė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898297-7B12-8746-9069-1272A9635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1EE80-EE0D-FA48-9C0D-A9F4E53E8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5039" y="467627"/>
            <a:ext cx="681110" cy="77841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BBF2D0-31DF-7C42-B3EB-86350042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8749" y="6421437"/>
            <a:ext cx="2057400" cy="365125"/>
          </a:xfrm>
          <a:prstGeom prst="rect">
            <a:avLst/>
          </a:prstGeom>
        </p:spPr>
        <p:txBody>
          <a:bodyPr tIns="46800" rIns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9422C9-1E47-FC4B-AEE4-3DD6AA650B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CBEB8CB-449D-E746-9566-87EEE4E18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636" y="351666"/>
            <a:ext cx="6353636" cy="914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240"/>
              </a:lnSpc>
              <a:buNone/>
              <a:defRPr sz="2800" b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 Bold, 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D9645E-235F-6A45-ADA3-2471A1EDB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636" y="1376413"/>
            <a:ext cx="4307395" cy="7358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 err="1"/>
              <a:t>Papildomas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paaiškinamasis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tekstas</a:t>
            </a:r>
            <a:r>
              <a:rPr lang="en-US" dirty="0"/>
              <a:t>, </a:t>
            </a:r>
            <a:r>
              <a:rPr lang="en-US" dirty="0" err="1"/>
              <a:t>besitęsiantis</a:t>
            </a:r>
            <a:r>
              <a:rPr lang="en-US" dirty="0"/>
              <a:t> per dvi </a:t>
            </a:r>
            <a:r>
              <a:rPr lang="en-US" dirty="0" err="1"/>
              <a:t>eilutes</a:t>
            </a:r>
            <a:r>
              <a:rPr lang="en-US" dirty="0"/>
              <a:t> (Arial,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705319-3685-B44C-92B2-9E3953B8E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636" y="2610023"/>
            <a:ext cx="8261513" cy="33081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effectLst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. Arial, 18 pt.</a:t>
            </a:r>
          </a:p>
        </p:txBody>
      </p:sp>
    </p:spTree>
    <p:extLst>
      <p:ext uri="{BB962C8B-B14F-4D97-AF65-F5344CB8AC3E}">
        <p14:creationId xmlns:p14="http://schemas.microsoft.com/office/powerpoint/2010/main" val="131716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1.emf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1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44704" y="6483994"/>
            <a:ext cx="140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761B22B-1C5E-224D-863B-546A65306A2D}" type="slidenum">
              <a:rPr lang="en-US" sz="1200" b="0" i="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841326" y="1287560"/>
            <a:ext cx="173411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Šablono</a:t>
            </a:r>
            <a:r>
              <a:rPr lang="en-US" sz="12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pakeitimo</a:t>
            </a:r>
            <a:endParaRPr lang="en-US" sz="1200" b="1" baseline="0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instrukcija</a:t>
            </a:r>
            <a:r>
              <a:rPr lang="en-US" sz="12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200" b="1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b="0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r>
              <a:rPr lang="en-US" sz="1100" b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norėdami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pritaikyti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visai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prezentacijai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vienos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spalvos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šabloną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viršutinėje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meniu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juostoje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pasirinkite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įrankį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ir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pritaikykite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vieną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iš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pirmų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4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šablonų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marL="171450" indent="-171450" algn="l">
              <a:buFont typeface="Arial" charset="0"/>
              <a:buChar char="•"/>
            </a:pPr>
            <a:endParaRPr lang="en-US" sz="1100" b="0" i="0" kern="1200" baseline="0" dirty="0">
              <a:solidFill>
                <a:srgbClr val="50556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r>
              <a:rPr lang="en-US" sz="1100" b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norėdami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skirtingoms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temoms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pritaikyti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skirtingų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spalvų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šablonus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meniu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juostoje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pasirinkite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Home</a:t>
            </a:r>
            <a:r>
              <a:rPr lang="en-US" sz="1100" b="1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/ Layout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įrankį</a:t>
            </a:r>
            <a:r>
              <a:rPr lang="en-US" sz="1100" b="1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sz="1100" b="1" i="0" kern="1200" baseline="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2" r:id="rId7"/>
    <p:sldLayoutId id="21474837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5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07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0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44704" y="6483994"/>
            <a:ext cx="140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761B22B-1C5E-224D-863B-546A65306A2D}" type="slidenum">
              <a:rPr lang="en-US" sz="1200" b="0" i="0" smtClean="0"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2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841326" y="1287560"/>
            <a:ext cx="173411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Šablono</a:t>
            </a:r>
            <a:r>
              <a:rPr lang="en-US" sz="12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pakeitimo</a:t>
            </a:r>
            <a:endParaRPr lang="en-US" sz="1200" b="1" baseline="0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instrukcija</a:t>
            </a:r>
            <a:r>
              <a:rPr lang="en-US" sz="12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200" b="1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b="0" dirty="0">
              <a:solidFill>
                <a:srgbClr val="50556F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r>
              <a:rPr lang="en-US" sz="1100" b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norėdami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pritaikyti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visai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prezentacijai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vienos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spalvos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šabloną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viršutinėje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meniu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juostoje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pasirinkite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įrankį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ir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pritaikykite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vieną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iš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pirmų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4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šablonų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marL="171450" indent="-171450" algn="l">
              <a:buFont typeface="Arial" charset="0"/>
              <a:buChar char="•"/>
            </a:pPr>
            <a:endParaRPr lang="en-US" sz="1100" b="0" i="0" kern="1200" baseline="0" dirty="0">
              <a:solidFill>
                <a:srgbClr val="50556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r>
              <a:rPr lang="en-US" sz="1100" b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norėdami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skirtingoms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temoms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pritaikyti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skirtingų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spalvų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šablonus</a:t>
            </a:r>
            <a:r>
              <a:rPr lang="en-US" sz="1100" b="0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meniu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juostoje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0" baseline="0" dirty="0" err="1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pasirinkite</a:t>
            </a:r>
            <a:r>
              <a:rPr lang="en-US" sz="1100" b="0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b="1" baseline="0" dirty="0">
                <a:solidFill>
                  <a:srgbClr val="50556F"/>
                </a:solidFill>
                <a:latin typeface="Arial" charset="0"/>
                <a:ea typeface="Arial" charset="0"/>
                <a:cs typeface="Arial" charset="0"/>
              </a:rPr>
              <a:t>Home</a:t>
            </a:r>
            <a:r>
              <a:rPr lang="en-US" sz="1100" b="1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 / Layout </a:t>
            </a:r>
            <a:r>
              <a:rPr lang="en-US" sz="1100" b="0" i="0" kern="1200" baseline="0" dirty="0" err="1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įrankį</a:t>
            </a:r>
            <a:r>
              <a:rPr lang="en-US" sz="1100" b="1" i="0" kern="1200" baseline="0" dirty="0">
                <a:solidFill>
                  <a:srgbClr val="50556F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sz="1100" b="1" i="0" kern="1200" baseline="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3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5996" y="422490"/>
            <a:ext cx="913572" cy="104077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461710" y="3628189"/>
            <a:ext cx="124342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NORĖDAMI PAKEISTI SKAIDRĖS</a:t>
            </a: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STILIŲ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</a:t>
            </a: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 SPUSTELĖKITE DEŠINIUOJU</a:t>
            </a:r>
          </a:p>
          <a:p>
            <a:pPr>
              <a:defRPr/>
            </a:pP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PELĖS KLAVIŠU ANT SKAIDRĖS FONO IR PASIRINKITE</a:t>
            </a:r>
          </a:p>
          <a:p>
            <a:pPr>
              <a:defRPr/>
            </a:pP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A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&gt; LAYOUT</a:t>
            </a:r>
          </a:p>
          <a:p>
            <a:pPr>
              <a:defRPr/>
            </a:pPr>
            <a:endParaRPr lang="en-A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>
              <a:defRPr/>
            </a:pP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ARBA DARBALAUKIO</a:t>
            </a:r>
          </a:p>
          <a:p>
            <a:pPr>
              <a:defRPr/>
            </a:pPr>
            <a:r>
              <a:rPr lang="en-AU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ĮRANKIŲ JUOSTOJE PASIRINKITE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HOME</a:t>
            </a:r>
            <a:r>
              <a:rPr lang="en-AU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A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&gt; SLIDES &gt; LAYOUT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>
              <a:defRPr/>
            </a:pPr>
            <a:endParaRPr lang="en-AU" sz="12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486970" y="1902216"/>
            <a:ext cx="2946199" cy="168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LOGOTIPO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APSAUGOS ZONA</a:t>
            </a:r>
          </a:p>
          <a:p>
            <a:pPr marL="0" marR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Virš linijos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negali būti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rašomas tekstas bei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dedami grafiniai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elementai.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>
              <a:defRPr/>
            </a:pPr>
            <a:endParaRPr lang="en-AU" sz="12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cxnSp>
        <p:nvCxnSpPr>
          <p:cNvPr id="15" name="Straight Arrow Connector 14"/>
          <p:cNvCxnSpPr/>
          <p:nvPr userDrawn="1"/>
        </p:nvCxnSpPr>
        <p:spPr>
          <a:xfrm>
            <a:off x="-1375833" y="1764975"/>
            <a:ext cx="1375833" cy="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664444" y="-560103"/>
            <a:ext cx="0" cy="560103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ktu.edu/erasmus/financial-suppor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ktu.edu/erasmus/studies/#Partner-universities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uta.jankauskiene@ktu.lt" TargetMode="External"/><Relationship Id="rId2" Type="http://schemas.openxmlformats.org/officeDocument/2006/relationships/hyperlink" Target="http://nordtek.net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uta.jankauskiene@ktu.l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uta.jankauskiene@ktu.lt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@ktu.l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ktu.edu/erasmus/studies/#step-on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ktu.edu/erasmus/studies/#step-o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99498603-7268-4F0C-B08C-635035D1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43" y="2613990"/>
            <a:ext cx="5901180" cy="19778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/>
              <a:t>Academic </a:t>
            </a:r>
            <a:r>
              <a:rPr lang="lt-LT" sz="3000" dirty="0"/>
              <a:t>E</a:t>
            </a:r>
            <a:r>
              <a:rPr lang="en-US" sz="3000" dirty="0" err="1"/>
              <a:t>xchange</a:t>
            </a:r>
            <a:r>
              <a:rPr lang="en-US" sz="3000" dirty="0"/>
              <a:t> Opportunities </a:t>
            </a:r>
            <a:br>
              <a:rPr lang="en-US" sz="3000" dirty="0"/>
            </a:br>
            <a:r>
              <a:rPr lang="en-US" sz="3000" dirty="0"/>
              <a:t>for </a:t>
            </a:r>
            <a:br>
              <a:rPr lang="en-US" sz="3000" dirty="0"/>
            </a:br>
            <a:r>
              <a:rPr lang="en-US" sz="3000" dirty="0"/>
              <a:t>KTU Students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3DF0B4A1-44DE-4701-8C4A-32A96ABC1FBB}"/>
              </a:ext>
            </a:extLst>
          </p:cNvPr>
          <p:cNvSpPr txBox="1">
            <a:spLocks/>
          </p:cNvSpPr>
          <p:nvPr/>
        </p:nvSpPr>
        <p:spPr>
          <a:xfrm>
            <a:off x="3855563" y="5118755"/>
            <a:ext cx="4967926" cy="14802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/>
              <a:t>Dovilė Tranauskaitė-Rezgienė</a:t>
            </a:r>
          </a:p>
          <a:p>
            <a:pPr algn="l"/>
            <a:r>
              <a:rPr lang="lt-LT" sz="1800" dirty="0" err="1"/>
              <a:t>Outgoing</a:t>
            </a:r>
            <a:r>
              <a:rPr lang="lt-LT" sz="1800" dirty="0"/>
              <a:t> </a:t>
            </a:r>
            <a:r>
              <a:rPr lang="lt-LT" sz="1800" dirty="0" err="1"/>
              <a:t>student</a:t>
            </a:r>
            <a:r>
              <a:rPr lang="lt-LT" sz="1800" dirty="0"/>
              <a:t> </a:t>
            </a:r>
            <a:r>
              <a:rPr lang="lt-LT" sz="1800" dirty="0" err="1"/>
              <a:t>mobility</a:t>
            </a:r>
            <a:r>
              <a:rPr lang="lt-LT" sz="1800" dirty="0"/>
              <a:t> </a:t>
            </a:r>
            <a:r>
              <a:rPr lang="lt-LT" sz="1800" dirty="0" err="1"/>
              <a:t>manager</a:t>
            </a:r>
            <a:endParaRPr lang="lt-LT" sz="1800" dirty="0"/>
          </a:p>
          <a:p>
            <a:pPr algn="l"/>
            <a:r>
              <a:rPr lang="lt-LT" sz="1800" dirty="0" err="1"/>
              <a:t>Academic</a:t>
            </a:r>
            <a:r>
              <a:rPr lang="lt-LT" sz="1800" dirty="0"/>
              <a:t> Mobility </a:t>
            </a:r>
            <a:r>
              <a:rPr lang="lt-LT" sz="1800" dirty="0" err="1"/>
              <a:t>and</a:t>
            </a:r>
            <a:r>
              <a:rPr lang="lt-LT" sz="1800" dirty="0"/>
              <a:t> </a:t>
            </a:r>
            <a:r>
              <a:rPr lang="lt-LT" sz="1800" dirty="0" err="1"/>
              <a:t>Networks</a:t>
            </a:r>
            <a:r>
              <a:rPr lang="lt-LT" sz="1800" dirty="0"/>
              <a:t> Office </a:t>
            </a:r>
          </a:p>
        </p:txBody>
      </p:sp>
    </p:spTree>
    <p:extLst>
      <p:ext uri="{BB962C8B-B14F-4D97-AF65-F5344CB8AC3E}">
        <p14:creationId xmlns:p14="http://schemas.microsoft.com/office/powerpoint/2010/main" val="318614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ACCE-89BC-4314-9E89-DBD6A88B8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225" y="505861"/>
            <a:ext cx="6734381" cy="914082"/>
          </a:xfrm>
        </p:spPr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Exchange </a:t>
            </a:r>
            <a:r>
              <a:rPr lang="lt-LT" sz="3000" i="1" dirty="0" err="1">
                <a:solidFill>
                  <a:srgbClr val="D64395"/>
                </a:solidFill>
                <a:ea typeface="+mj-ea"/>
              </a:rPr>
              <a:t>for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Traineeships</a:t>
            </a:r>
            <a:endParaRPr lang="lt-LT" sz="3000" i="1" dirty="0">
              <a:solidFill>
                <a:srgbClr val="D64395"/>
              </a:solidFill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F5B5E-23C0-462F-8BA1-DA7BD006F55B}"/>
              </a:ext>
            </a:extLst>
          </p:cNvPr>
          <p:cNvSpPr/>
          <p:nvPr/>
        </p:nvSpPr>
        <p:spPr>
          <a:xfrm>
            <a:off x="486225" y="2090786"/>
            <a:ext cx="7266297" cy="34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traineeship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themselves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Traineeships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During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within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months after graduation (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lt-LT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ost-doc</a:t>
            </a:r>
            <a:r>
              <a:rPr kumimoji="0" lang="lt-L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traineeship))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Recognition of learning outcomes/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credits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3BA72-D7E1-46C2-9A05-5BF334093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474" y="537328"/>
            <a:ext cx="6742764" cy="707010"/>
          </a:xfrm>
        </p:spPr>
        <p:txBody>
          <a:bodyPr/>
          <a:lstStyle/>
          <a:p>
            <a:r>
              <a:rPr lang="lt-LT" sz="3000" i="1" dirty="0" err="1">
                <a:solidFill>
                  <a:srgbClr val="D64395"/>
                </a:solidFill>
                <a:ea typeface="+mj-ea"/>
              </a:rPr>
              <a:t>Advantages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 of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Exchange</a:t>
            </a:r>
            <a:endParaRPr lang="lt-LT" sz="3000" i="1" dirty="0">
              <a:solidFill>
                <a:srgbClr val="D64395"/>
              </a:solidFill>
              <a:ea typeface="+mj-ea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C6AFBD-FEAD-4EF7-BF46-6B836EA07F4F}"/>
              </a:ext>
            </a:extLst>
          </p:cNvPr>
          <p:cNvSpPr txBox="1">
            <a:spLocks/>
          </p:cNvSpPr>
          <p:nvPr/>
        </p:nvSpPr>
        <p:spPr>
          <a:xfrm>
            <a:off x="357810" y="1958701"/>
            <a:ext cx="8370228" cy="4545793"/>
          </a:xfrm>
          <a:prstGeom prst="rect">
            <a:avLst/>
          </a:prstGeom>
        </p:spPr>
        <p:txBody>
          <a:bodyPr/>
          <a:lstStyle>
            <a:lvl1pPr marL="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b="0" kern="1200" baseline="0">
                <a:solidFill>
                  <a:srgbClr val="1D1D1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ERASMUS+ st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ud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and/or traineeship is a fully recognised part of your diploma/degree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Studies at KTU are not terminated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support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Scholarships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payments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from KTU remain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ERASMUS+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rgbClr val="D64395"/>
                </a:solidFill>
              </a:rPr>
              <a:t>fewer opportunities </a:t>
            </a:r>
            <a:r>
              <a:rPr lang="lt-LT" dirty="0">
                <a:solidFill>
                  <a:schemeClr val="tx1"/>
                </a:solidFill>
              </a:rPr>
              <a:t>(</a:t>
            </a:r>
            <a:r>
              <a:rPr lang="lt-LT" dirty="0" err="1">
                <a:solidFill>
                  <a:schemeClr val="tx1"/>
                </a:solidFill>
              </a:rPr>
              <a:t>additional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lt-LT" dirty="0" err="1">
                <a:solidFill>
                  <a:schemeClr val="tx1"/>
                </a:solidFill>
              </a:rPr>
              <a:t>support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available</a:t>
            </a:r>
            <a:r>
              <a:rPr lang="lt-LT" dirty="0">
                <a:solidFill>
                  <a:schemeClr val="tx1"/>
                </a:solidFill>
              </a:rPr>
              <a:t>).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54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553604" y="2642615"/>
            <a:ext cx="6284518" cy="15087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300" dirty="0">
                <a:ea typeface="+mn-ea"/>
              </a:rPr>
              <a:t>More </a:t>
            </a:r>
            <a:r>
              <a:rPr lang="lv-LV" sz="3300" dirty="0">
                <a:ea typeface="+mn-ea"/>
              </a:rPr>
              <a:t>information:</a:t>
            </a:r>
            <a:br>
              <a:rPr lang="en-US" sz="3300" dirty="0">
                <a:ea typeface="+mn-ea"/>
              </a:rPr>
            </a:br>
            <a:r>
              <a:rPr lang="en-US" sz="3300" dirty="0">
                <a:solidFill>
                  <a:prstClr val="black"/>
                </a:solidFill>
              </a:rPr>
              <a:t>https://en.ktu.edu/erasmus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845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25735E-9444-4C83-BA32-F1D240724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38" y="2643188"/>
            <a:ext cx="4852849" cy="1508125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Exchange studies under </a:t>
            </a:r>
            <a:r>
              <a:rPr lang="lt-LT" sz="3300" dirty="0" err="1"/>
              <a:t>Bilateral</a:t>
            </a:r>
            <a:r>
              <a:rPr lang="lt-LT" sz="3300" dirty="0"/>
              <a:t> </a:t>
            </a:r>
            <a:r>
              <a:rPr lang="en-US" sz="3300" dirty="0"/>
              <a:t>Agreements</a:t>
            </a:r>
            <a:br>
              <a:rPr lang="en-US" dirty="0"/>
            </a:br>
            <a:endParaRPr lang="lt-LT" sz="2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C6777-80DB-4DDE-8582-A81EEB057CBA}"/>
              </a:ext>
            </a:extLst>
          </p:cNvPr>
          <p:cNvSpPr/>
          <p:nvPr/>
        </p:nvSpPr>
        <p:spPr>
          <a:xfrm>
            <a:off x="554038" y="5451470"/>
            <a:ext cx="694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dirty="0">
                <a:solidFill>
                  <a:srgbClr val="4472C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https://en.ktu.edu/erasmus/studies/#Partner-universities</a:t>
            </a:r>
            <a:endParaRPr lang="lt-LT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0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5E0D-70DC-4D73-95FF-BFE12AA9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01798"/>
            <a:ext cx="8388626" cy="16720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srgbClr val="00ADEF"/>
                </a:solidFill>
              </a:rPr>
              <a:t>		</a:t>
            </a:r>
            <a:r>
              <a:rPr lang="en-US" sz="2200" b="0" i="0" dirty="0">
                <a:solidFill>
                  <a:schemeClr val="accent1"/>
                </a:solidFill>
                <a:ea typeface="+mn-ea"/>
              </a:rPr>
              <a:t>		</a:t>
            </a: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r>
              <a:rPr lang="en-US" sz="2200" b="0" i="0" dirty="0">
                <a:solidFill>
                  <a:schemeClr val="accent1"/>
                </a:solidFill>
                <a:ea typeface="+mn-ea"/>
              </a:rPr>
              <a:t>	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br>
              <a:rPr lang="en-US" sz="3000" dirty="0">
                <a:solidFill>
                  <a:srgbClr val="7030A0"/>
                </a:solidFill>
              </a:rPr>
            </a:br>
            <a:br>
              <a:rPr lang="lt-LT" sz="3000" dirty="0">
                <a:solidFill>
                  <a:srgbClr val="7030A0"/>
                </a:solidFill>
              </a:rPr>
            </a:br>
            <a:r>
              <a:rPr lang="en-US" sz="3000" dirty="0" err="1">
                <a:solidFill>
                  <a:srgbClr val="7030A0"/>
                </a:solidFill>
              </a:rPr>
              <a:t>NORDTEK</a:t>
            </a:r>
            <a:r>
              <a:rPr lang="lt-LT" sz="3000" dirty="0">
                <a:solidFill>
                  <a:srgbClr val="7030A0"/>
                </a:solidFill>
              </a:rPr>
              <a:t> Network</a:t>
            </a:r>
            <a:br>
              <a:rPr lang="en-US" sz="3000" dirty="0">
                <a:solidFill>
                  <a:srgbClr val="7030A0"/>
                </a:solidFill>
              </a:rPr>
            </a:b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br>
              <a:rPr lang="lt-LT" sz="2200" b="0" i="0" dirty="0">
                <a:solidFill>
                  <a:prstClr val="black"/>
                </a:solidFill>
                <a:ea typeface="+mn-ea"/>
              </a:rPr>
            </a:br>
            <a:r>
              <a:rPr lang="en-US" sz="2200" b="0" i="0" dirty="0">
                <a:solidFill>
                  <a:prstClr val="black"/>
                </a:solidFill>
                <a:ea typeface="+mn-ea"/>
              </a:rPr>
              <a:t>	</a:t>
            </a:r>
            <a:br>
              <a:rPr lang="en-US" sz="2200" b="0" i="0" dirty="0">
                <a:solidFill>
                  <a:prstClr val="black"/>
                </a:solidFill>
                <a:ea typeface="+mn-ea"/>
              </a:rPr>
            </a:br>
            <a:r>
              <a:rPr lang="lt-LT" sz="2200" b="0" i="0" dirty="0">
                <a:solidFill>
                  <a:prstClr val="black"/>
                </a:solidFill>
                <a:ea typeface="+mn-ea"/>
              </a:rPr>
              <a:t>	</a:t>
            </a:r>
            <a:br>
              <a:rPr lang="lv-LV" sz="1900" b="0" i="0" dirty="0">
                <a:solidFill>
                  <a:prstClr val="black"/>
                </a:solidFill>
                <a:ea typeface="+mn-ea"/>
              </a:rPr>
            </a:br>
            <a:endParaRPr lang="lt-LT" sz="1900" dirty="0"/>
          </a:p>
        </p:txBody>
      </p:sp>
    </p:spTree>
    <p:extLst>
      <p:ext uri="{BB962C8B-B14F-4D97-AF65-F5344CB8AC3E}">
        <p14:creationId xmlns:p14="http://schemas.microsoft.com/office/powerpoint/2010/main" val="370033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BDCA-DDEA-4962-856D-74F145042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243" y="2016986"/>
            <a:ext cx="8261513" cy="39564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2000" b="1" dirty="0"/>
              <a:t>A</a:t>
            </a:r>
            <a:r>
              <a:rPr lang="en-US" sz="2000" b="1" dirty="0"/>
              <a:t> network of technical universities in the Nordic and Baltic countries.</a:t>
            </a:r>
            <a:r>
              <a:rPr lang="lt-LT" sz="2000" b="1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lt-LT" sz="2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2000" b="1" dirty="0" err="1"/>
              <a:t>Main</a:t>
            </a:r>
            <a:r>
              <a:rPr lang="lt-LT" sz="2000" b="1" dirty="0"/>
              <a:t> </a:t>
            </a:r>
            <a:r>
              <a:rPr lang="en-US" sz="2000" b="1" dirty="0"/>
              <a:t>focus</a:t>
            </a:r>
            <a:r>
              <a:rPr lang="lt-LT" sz="2000" b="1" dirty="0"/>
              <a:t> </a:t>
            </a:r>
            <a:r>
              <a:rPr lang="lt-LT" sz="2000" b="1" dirty="0" err="1"/>
              <a:t>areas</a:t>
            </a:r>
            <a:r>
              <a:rPr lang="lt-LT" sz="2000" b="1" dirty="0"/>
              <a:t>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Engineering Education</a:t>
            </a:r>
            <a:r>
              <a:rPr lang="lt-LT" sz="2000" dirty="0"/>
              <a:t> (</a:t>
            </a:r>
            <a:r>
              <a:rPr lang="lt-LT" sz="2000" dirty="0" err="1"/>
              <a:t>content</a:t>
            </a:r>
            <a:r>
              <a:rPr lang="lt-LT" sz="2000" dirty="0"/>
              <a:t> and </a:t>
            </a:r>
            <a:r>
              <a:rPr lang="lt-LT" sz="2000" dirty="0" err="1"/>
              <a:t>pedagogy</a:t>
            </a:r>
            <a:r>
              <a:rPr lang="lt-LT" sz="2000" dirty="0"/>
              <a:t>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Entrepreneurship and Innovation</a:t>
            </a:r>
            <a:endParaRPr lang="lt-LT"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Student Mobility</a:t>
            </a:r>
            <a:endParaRPr lang="lt-L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B509E-4AC4-48E7-BEA6-C7C10F03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31" y="197521"/>
            <a:ext cx="3915321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17557-BCD4-4705-95D0-07BB8D359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851" y="838102"/>
            <a:ext cx="6956558" cy="914082"/>
          </a:xfrm>
        </p:spPr>
        <p:txBody>
          <a:bodyPr/>
          <a:lstStyle/>
          <a:p>
            <a:r>
              <a:rPr lang="en-US" sz="3000" dirty="0">
                <a:solidFill>
                  <a:srgbClr val="7030A0"/>
                </a:solidFill>
              </a:rPr>
              <a:t>Mobility</a:t>
            </a:r>
            <a:r>
              <a:rPr lang="lt-LT" sz="3000" dirty="0">
                <a:solidFill>
                  <a:srgbClr val="7030A0"/>
                </a:solidFill>
              </a:rPr>
              <a:t> </a:t>
            </a:r>
            <a:r>
              <a:rPr lang="lt-LT" sz="3000" dirty="0" err="1">
                <a:solidFill>
                  <a:srgbClr val="7030A0"/>
                </a:solidFill>
              </a:rPr>
              <a:t>within</a:t>
            </a:r>
            <a:r>
              <a:rPr lang="lt-LT" sz="3000" dirty="0">
                <a:solidFill>
                  <a:srgbClr val="7030A0"/>
                </a:solidFill>
              </a:rPr>
              <a:t> </a:t>
            </a:r>
            <a:r>
              <a:rPr lang="lt-LT" sz="3000" dirty="0" err="1">
                <a:solidFill>
                  <a:srgbClr val="7030A0"/>
                </a:solidFill>
              </a:rPr>
              <a:t>NORDTEK</a:t>
            </a:r>
            <a:r>
              <a:rPr lang="lt-LT" sz="3000" dirty="0">
                <a:solidFill>
                  <a:srgbClr val="7030A0"/>
                </a:solidFill>
              </a:rPr>
              <a:t> </a:t>
            </a:r>
            <a:r>
              <a:rPr lang="lt-LT" sz="3000" dirty="0" err="1">
                <a:solidFill>
                  <a:srgbClr val="7030A0"/>
                </a:solidFill>
              </a:rPr>
              <a:t>network</a:t>
            </a:r>
            <a:endParaRPr lang="lt-LT" sz="3000" dirty="0">
              <a:solidFill>
                <a:srgbClr val="7030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4A395-4302-4407-9D6D-D9B544166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636" y="1602557"/>
            <a:ext cx="8261513" cy="363874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1" dirty="0" err="1">
                <a:solidFill>
                  <a:prstClr val="black"/>
                </a:solidFill>
              </a:rPr>
              <a:t>Countries</a:t>
            </a:r>
            <a:r>
              <a:rPr lang="lt-LT" sz="2000" b="1" dirty="0">
                <a:solidFill>
                  <a:prstClr val="black"/>
                </a:solidFill>
              </a:rPr>
              <a:t>: </a:t>
            </a:r>
            <a:r>
              <a:rPr lang="lt-LT" sz="2000" dirty="0" err="1">
                <a:solidFill>
                  <a:prstClr val="black"/>
                </a:solidFill>
              </a:rPr>
              <a:t>Denmark</a:t>
            </a:r>
            <a:r>
              <a:rPr lang="lt-LT" sz="2000" dirty="0">
                <a:solidFill>
                  <a:prstClr val="black"/>
                </a:solidFill>
              </a:rPr>
              <a:t>, </a:t>
            </a:r>
            <a:r>
              <a:rPr lang="lt-LT" sz="2000" dirty="0" err="1">
                <a:solidFill>
                  <a:prstClr val="black"/>
                </a:solidFill>
              </a:rPr>
              <a:t>Estonia</a:t>
            </a:r>
            <a:r>
              <a:rPr lang="lt-LT" sz="2000" dirty="0">
                <a:solidFill>
                  <a:prstClr val="black"/>
                </a:solidFill>
              </a:rPr>
              <a:t>, </a:t>
            </a:r>
            <a:r>
              <a:rPr lang="lt-LT" sz="2000" dirty="0" err="1">
                <a:solidFill>
                  <a:prstClr val="black"/>
                </a:solidFill>
              </a:rPr>
              <a:t>Finland</a:t>
            </a:r>
            <a:r>
              <a:rPr lang="lt-LT" sz="2000" dirty="0">
                <a:solidFill>
                  <a:prstClr val="black"/>
                </a:solidFill>
              </a:rPr>
              <a:t>, </a:t>
            </a:r>
            <a:r>
              <a:rPr lang="lt-LT" sz="2000" dirty="0" err="1">
                <a:solidFill>
                  <a:prstClr val="black"/>
                </a:solidFill>
              </a:rPr>
              <a:t>Iceland</a:t>
            </a:r>
            <a:r>
              <a:rPr lang="lt-LT" sz="2000" dirty="0">
                <a:solidFill>
                  <a:prstClr val="black"/>
                </a:solidFill>
              </a:rPr>
              <a:t>, </a:t>
            </a:r>
            <a:r>
              <a:rPr lang="lt-LT" sz="2000" dirty="0" err="1">
                <a:solidFill>
                  <a:prstClr val="black"/>
                </a:solidFill>
              </a:rPr>
              <a:t>Latvia</a:t>
            </a:r>
            <a:r>
              <a:rPr lang="lt-LT" sz="2000" dirty="0">
                <a:solidFill>
                  <a:srgbClr val="7030A0"/>
                </a:solidFill>
              </a:rPr>
              <a:t>,</a:t>
            </a:r>
            <a:r>
              <a:rPr lang="lt-LT" sz="2000" dirty="0">
                <a:solidFill>
                  <a:prstClr val="black"/>
                </a:solidFill>
              </a:rPr>
              <a:t> </a:t>
            </a:r>
            <a:r>
              <a:rPr lang="lt-LT" sz="2000" dirty="0" err="1">
                <a:solidFill>
                  <a:prstClr val="black"/>
                </a:solidFill>
              </a:rPr>
              <a:t>Norway</a:t>
            </a:r>
            <a:r>
              <a:rPr lang="lt-LT" sz="2000" dirty="0">
                <a:solidFill>
                  <a:prstClr val="black"/>
                </a:solidFill>
              </a:rPr>
              <a:t>, </a:t>
            </a:r>
            <a:r>
              <a:rPr lang="lt-LT" sz="2000" dirty="0" err="1">
                <a:solidFill>
                  <a:prstClr val="black"/>
                </a:solidFill>
              </a:rPr>
              <a:t>Sweden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lt-LT" sz="2000" b="1" dirty="0">
                <a:solidFill>
                  <a:prstClr val="black"/>
                </a:solidFill>
              </a:rPr>
              <a:t>8</a:t>
            </a:r>
            <a:r>
              <a:rPr lang="en-US" sz="2000" b="1" dirty="0">
                <a:solidFill>
                  <a:prstClr val="black"/>
                </a:solidFill>
              </a:rPr>
              <a:t> Universities</a:t>
            </a:r>
            <a:r>
              <a:rPr lang="lt-LT" sz="2000" b="1" dirty="0">
                <a:solidFill>
                  <a:prstClr val="black"/>
                </a:solidFill>
              </a:rPr>
              <a:t>.</a:t>
            </a:r>
            <a:endParaRPr lang="lt-LT" sz="20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Duration:</a:t>
            </a:r>
            <a:r>
              <a:rPr lang="lt-LT" sz="2200" b="1" dirty="0">
                <a:solidFill>
                  <a:prstClr val="black"/>
                </a:solidFill>
              </a:rPr>
              <a:t> </a:t>
            </a:r>
            <a:r>
              <a:rPr lang="lt-LT" sz="2200" dirty="0">
                <a:solidFill>
                  <a:prstClr val="black"/>
                </a:solidFill>
              </a:rPr>
              <a:t>long-time 1-2 semesters and express mobility.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2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lt-LT" sz="2200" b="1" dirty="0">
                <a:solidFill>
                  <a:srgbClr val="7030A0"/>
                </a:solidFill>
              </a:rPr>
              <a:t>Only physical exchange</a:t>
            </a:r>
            <a:r>
              <a:rPr lang="en-US" sz="2200" b="1" dirty="0">
                <a:solidFill>
                  <a:srgbClr val="7030A0"/>
                </a:solidFill>
              </a:rPr>
              <a:t> is possible!</a:t>
            </a:r>
            <a:endParaRPr lang="lt-LT" sz="2200" b="1" dirty="0">
              <a:solidFill>
                <a:srgbClr val="7030A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221840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5E0D-70DC-4D73-95FF-BFE12AA9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01798"/>
            <a:ext cx="8388626" cy="16720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900" dirty="0">
                <a:solidFill>
                  <a:srgbClr val="00ADEF"/>
                </a:solidFill>
              </a:rPr>
              <a:t>		</a:t>
            </a:r>
            <a:r>
              <a:rPr lang="en-US" sz="2900" dirty="0">
                <a:solidFill>
                  <a:srgbClr val="7030A0"/>
                </a:solidFill>
              </a:rPr>
              <a:t>More </a:t>
            </a:r>
            <a:r>
              <a:rPr lang="lv-LV" sz="2900" dirty="0">
                <a:solidFill>
                  <a:srgbClr val="7030A0"/>
                </a:solidFill>
              </a:rPr>
              <a:t>information:</a:t>
            </a:r>
            <a:r>
              <a:rPr lang="en-US" sz="2900" dirty="0">
                <a:solidFill>
                  <a:srgbClr val="7030A0"/>
                </a:solidFill>
              </a:rPr>
              <a:t> </a:t>
            </a:r>
            <a:r>
              <a:rPr lang="lv-LV" sz="2900" b="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http://nordtek.net/</a:t>
            </a:r>
            <a:br>
              <a:rPr lang="en-US" sz="2900" b="0" dirty="0">
                <a:solidFill>
                  <a:prstClr val="black"/>
                </a:solidFill>
              </a:rPr>
            </a:b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r>
              <a:rPr lang="en-US" sz="2200" b="0" i="0" dirty="0">
                <a:solidFill>
                  <a:schemeClr val="accent1"/>
                </a:solidFill>
                <a:ea typeface="+mn-ea"/>
              </a:rPr>
              <a:t>		</a:t>
            </a: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r>
              <a:rPr lang="en-US" sz="2200" b="0" i="0" dirty="0">
                <a:solidFill>
                  <a:schemeClr val="accent1"/>
                </a:solidFill>
                <a:ea typeface="+mn-ea"/>
              </a:rPr>
              <a:t>	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br>
              <a:rPr lang="en-US" sz="3000" dirty="0">
                <a:solidFill>
                  <a:srgbClr val="7030A0"/>
                </a:solidFill>
              </a:rPr>
            </a:br>
            <a:r>
              <a:rPr lang="en-US" sz="3000" dirty="0" err="1">
                <a:solidFill>
                  <a:srgbClr val="7030A0"/>
                </a:solidFill>
              </a:rPr>
              <a:t>NORDTEK</a:t>
            </a:r>
            <a:r>
              <a:rPr lang="lt-LT" sz="3000" dirty="0">
                <a:solidFill>
                  <a:srgbClr val="7030A0"/>
                </a:solidFill>
              </a:rPr>
              <a:t> Network</a:t>
            </a:r>
            <a:br>
              <a:rPr lang="en-US" sz="3000" dirty="0">
                <a:solidFill>
                  <a:srgbClr val="7030A0"/>
                </a:solidFill>
              </a:rPr>
            </a:b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br>
              <a:rPr lang="en-US" sz="2200" b="0" i="0" dirty="0">
                <a:solidFill>
                  <a:schemeClr val="accent1"/>
                </a:solidFill>
                <a:ea typeface="+mn-ea"/>
              </a:rPr>
            </a:br>
            <a:br>
              <a:rPr lang="lt-LT" sz="2200" b="0" i="0" dirty="0">
                <a:solidFill>
                  <a:prstClr val="black"/>
                </a:solidFill>
                <a:ea typeface="+mn-ea"/>
              </a:rPr>
            </a:br>
            <a:r>
              <a:rPr lang="en-US" sz="2200" b="0" i="0" dirty="0">
                <a:solidFill>
                  <a:prstClr val="black"/>
                </a:solidFill>
                <a:ea typeface="+mn-ea"/>
              </a:rPr>
              <a:t>	</a:t>
            </a:r>
            <a:br>
              <a:rPr lang="en-US" sz="2200" b="0" i="0" dirty="0">
                <a:solidFill>
                  <a:prstClr val="black"/>
                </a:solidFill>
                <a:ea typeface="+mn-ea"/>
              </a:rPr>
            </a:br>
            <a:r>
              <a:rPr lang="lt-LT" sz="2200" b="0" i="0" dirty="0">
                <a:solidFill>
                  <a:prstClr val="black"/>
                </a:solidFill>
                <a:ea typeface="+mn-ea"/>
              </a:rPr>
              <a:t>	</a:t>
            </a:r>
            <a:r>
              <a:rPr lang="lv-LV" sz="2900" dirty="0">
                <a:solidFill>
                  <a:srgbClr val="7030A0"/>
                </a:solidFill>
              </a:rPr>
              <a:t>Contact person:</a:t>
            </a:r>
            <a:r>
              <a:rPr lang="en-US" sz="2900" dirty="0">
                <a:solidFill>
                  <a:srgbClr val="7030A0"/>
                </a:solidFill>
              </a:rPr>
              <a:t> </a:t>
            </a:r>
            <a:r>
              <a:rPr lang="fi-FI" sz="2900" b="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fi-FI" sz="2900" b="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uta.jankauskiene@ktu.lt</a:t>
            </a:r>
            <a:br>
              <a:rPr lang="lv-LV" sz="1900" b="0" i="0" dirty="0">
                <a:solidFill>
                  <a:prstClr val="black"/>
                </a:solidFill>
                <a:ea typeface="+mn-ea"/>
              </a:rPr>
            </a:br>
            <a:endParaRPr lang="lt-LT" sz="1900" dirty="0"/>
          </a:p>
        </p:txBody>
      </p:sp>
    </p:spTree>
    <p:extLst>
      <p:ext uri="{BB962C8B-B14F-4D97-AF65-F5344CB8AC3E}">
        <p14:creationId xmlns:p14="http://schemas.microsoft.com/office/powerpoint/2010/main" val="407876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C3E6-071C-4AEE-AB87-4DB4B462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47" y="2286996"/>
            <a:ext cx="8761692" cy="2325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1431925" algn="l"/>
                <a:tab pos="2335213" algn="l"/>
              </a:tabLst>
            </a:pPr>
            <a:r>
              <a:rPr lang="en-US" sz="2800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lt-LT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lt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B68F1-6E08-4145-BA0B-EA9DBBDD7CA6}"/>
              </a:ext>
            </a:extLst>
          </p:cNvPr>
          <p:cNvSpPr/>
          <p:nvPr/>
        </p:nvSpPr>
        <p:spPr>
          <a:xfrm>
            <a:off x="392247" y="3128918"/>
            <a:ext cx="6694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BALTECH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 </a:t>
            </a:r>
            <a:r>
              <a:rPr lang="lt-LT" sz="3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obilities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2082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27027-00FD-4EB7-A1CD-A393AF348A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636" y="2262433"/>
            <a:ext cx="8261513" cy="3655767"/>
          </a:xfrm>
        </p:spPr>
        <p:txBody>
          <a:bodyPr/>
          <a:lstStyle/>
          <a:p>
            <a:pPr algn="ctr"/>
            <a:r>
              <a:rPr lang="lt-LT" sz="2000" dirty="0"/>
              <a:t>Baltic </a:t>
            </a:r>
            <a:r>
              <a:rPr lang="lt-LT" sz="2000" dirty="0" err="1"/>
              <a:t>Sea</a:t>
            </a:r>
            <a:r>
              <a:rPr lang="lt-LT" sz="2000" dirty="0"/>
              <a:t> </a:t>
            </a:r>
            <a:r>
              <a:rPr lang="lt-LT" sz="2000" dirty="0" err="1"/>
              <a:t>Reagion</a:t>
            </a:r>
            <a:r>
              <a:rPr lang="lt-LT" sz="2000" dirty="0"/>
              <a:t> University </a:t>
            </a:r>
            <a:r>
              <a:rPr lang="lt-LT" sz="2000" dirty="0" err="1"/>
              <a:t>Consortium</a:t>
            </a:r>
            <a:r>
              <a:rPr lang="lt-LT" sz="2000" dirty="0"/>
              <a:t> </a:t>
            </a:r>
            <a:r>
              <a:rPr lang="lt-LT" sz="2000" dirty="0" err="1"/>
              <a:t>for</a:t>
            </a:r>
            <a:r>
              <a:rPr lang="lt-LT" sz="2000" dirty="0"/>
              <a:t> Science and </a:t>
            </a:r>
            <a:r>
              <a:rPr lang="lt-LT" sz="2000" dirty="0" err="1"/>
              <a:t>Technology</a:t>
            </a:r>
            <a:endParaRPr lang="lt-L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E7F2C-7AB5-4107-8597-E6773148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3" y="4213781"/>
            <a:ext cx="2861174" cy="2293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8249E-DB94-42BA-BF3B-BAEE7516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12" y="2851965"/>
            <a:ext cx="2730286" cy="221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054F6-8A06-4A62-A9A3-BF431D324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804" y="2979104"/>
            <a:ext cx="2911345" cy="1756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DD47C-C543-47CB-9B3C-32F3705EE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769" y="4667552"/>
            <a:ext cx="3229106" cy="1839578"/>
          </a:xfrm>
          <a:prstGeom prst="rect">
            <a:avLst/>
          </a:prstGeom>
        </p:spPr>
      </p:pic>
      <p:pic>
        <p:nvPicPr>
          <p:cNvPr id="9" name="Picture 8" descr="http://wpweb-prod.rtu.lv/baltech/wp-content/uploads/sites/49/2014/05/baltech_caurspidigs-300x137.png">
            <a:extLst>
              <a:ext uri="{FF2B5EF4-FFF2-40B4-BE49-F238E27FC236}">
                <a16:creationId xmlns:a16="http://schemas.microsoft.com/office/drawing/2014/main" id="{0E9C0134-68E0-4FFA-8CBB-A52F9B4046B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0" y="282805"/>
            <a:ext cx="3233393" cy="1838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31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90FF8B-1CAD-4277-AB69-67FAB1B07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635" y="184309"/>
            <a:ext cx="7487095" cy="914082"/>
          </a:xfrm>
        </p:spPr>
        <p:txBody>
          <a:bodyPr/>
          <a:lstStyle/>
          <a:p>
            <a:r>
              <a:rPr lang="en-US" sz="3000" dirty="0">
                <a:solidFill>
                  <a:srgbClr val="D64395"/>
                </a:solidFill>
              </a:rPr>
              <a:t>Contents</a:t>
            </a:r>
            <a:endParaRPr lang="lt-LT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FADD3-19A8-498A-BFD1-97315AB30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635" y="1948069"/>
            <a:ext cx="8682087" cy="443869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ERASMUS+ </a:t>
            </a:r>
            <a:r>
              <a:rPr lang="en-US" sz="2200" dirty="0" err="1"/>
              <a:t>Programme</a:t>
            </a: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Exchange</a:t>
            </a:r>
            <a:r>
              <a:rPr lang="en-US" sz="2200" dirty="0"/>
              <a:t> under </a:t>
            </a:r>
            <a:r>
              <a:rPr lang="en-US" sz="2200" b="1" dirty="0"/>
              <a:t>Bilateral Agreements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NORDTEK</a:t>
            </a: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err="1"/>
              <a:t>BALTECH</a:t>
            </a:r>
            <a:r>
              <a:rPr lang="en-US" sz="2200" b="1" dirty="0"/>
              <a:t>. </a:t>
            </a:r>
            <a:r>
              <a:rPr lang="en-US" sz="2200" dirty="0"/>
              <a:t>Short </a:t>
            </a:r>
            <a:r>
              <a:rPr lang="lt-LT" sz="2200" dirty="0"/>
              <a:t>M</a:t>
            </a:r>
            <a:r>
              <a:rPr lang="en-US" sz="2200" dirty="0" err="1"/>
              <a:t>obilities</a:t>
            </a: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sz="2200" b="1" dirty="0" err="1"/>
              <a:t>Other</a:t>
            </a:r>
            <a:r>
              <a:rPr lang="lt-LT" sz="2200" dirty="0"/>
              <a:t> </a:t>
            </a:r>
            <a:r>
              <a:rPr lang="en-US" sz="2200" dirty="0"/>
              <a:t>exchange </a:t>
            </a:r>
            <a:r>
              <a:rPr lang="lt-LT" sz="2200" dirty="0" err="1"/>
              <a:t>possibilities</a:t>
            </a:r>
            <a:endParaRPr lang="lt-LT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lt-LT" sz="22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6530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D6E59-845C-46AE-A80D-32FDF6687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636" y="1772239"/>
            <a:ext cx="8381719" cy="40346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1" dirty="0" err="1">
                <a:solidFill>
                  <a:prstClr val="black"/>
                </a:solidFill>
              </a:rPr>
              <a:t>Countries</a:t>
            </a:r>
            <a:r>
              <a:rPr lang="lt-LT" sz="2000" b="1" dirty="0">
                <a:solidFill>
                  <a:prstClr val="black"/>
                </a:solidFill>
              </a:rPr>
              <a:t>:</a:t>
            </a:r>
            <a:r>
              <a:rPr lang="lt-LT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Denmark, Estonia, Finland, Iceland, Latvia, Norway, Sweden.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lt-LT" sz="2000" b="1" dirty="0">
                <a:solidFill>
                  <a:prstClr val="black"/>
                </a:solidFill>
              </a:rPr>
              <a:t>8</a:t>
            </a:r>
            <a:r>
              <a:rPr lang="en-US" sz="2000" b="1" dirty="0">
                <a:solidFill>
                  <a:prstClr val="black"/>
                </a:solidFill>
              </a:rPr>
              <a:t> Universities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1" dirty="0"/>
              <a:t>Short-term</a:t>
            </a:r>
            <a:r>
              <a:rPr lang="en-US" sz="2000" b="1" dirty="0"/>
              <a:t> </a:t>
            </a:r>
            <a:r>
              <a:rPr lang="en-US" sz="2000" dirty="0"/>
              <a:t>(up to</a:t>
            </a:r>
            <a:r>
              <a:rPr lang="lt-LT" sz="2000" dirty="0"/>
              <a:t> </a:t>
            </a:r>
            <a:r>
              <a:rPr lang="lv-LV" sz="2000" dirty="0"/>
              <a:t>14 days)</a:t>
            </a:r>
            <a:r>
              <a:rPr lang="en-US" sz="2000" dirty="0"/>
              <a:t> </a:t>
            </a:r>
            <a:r>
              <a:rPr lang="lv-LV" sz="2000" dirty="0"/>
              <a:t>mobilities;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1" dirty="0"/>
              <a:t>Mobility activities:</a:t>
            </a:r>
            <a:r>
              <a:rPr lang="lv-LV" sz="2000" dirty="0"/>
              <a:t> training, summer school</a:t>
            </a:r>
            <a:r>
              <a:rPr lang="en-US" sz="2000" dirty="0"/>
              <a:t>s</a:t>
            </a:r>
            <a:r>
              <a:rPr lang="lv-LV" sz="2000" dirty="0"/>
              <a:t>, studies, research activit</a:t>
            </a:r>
            <a:r>
              <a:rPr lang="en-US" sz="2000" dirty="0" err="1"/>
              <a:t>ies</a:t>
            </a:r>
            <a:r>
              <a:rPr lang="lv-LV" sz="2000" dirty="0"/>
              <a:t>, conferences, cooperation visits, symposiums, etc;</a:t>
            </a:r>
            <a:endParaRPr lang="lt-LT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1" dirty="0" err="1"/>
              <a:t>Grant</a:t>
            </a:r>
            <a:r>
              <a:rPr lang="en-US" sz="2000" dirty="0"/>
              <a:t> can cover expenses of travelling, accommodation, participation fees, etc. </a:t>
            </a:r>
            <a:endParaRPr lang="lt-LT" sz="2000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7A4EFC5-C832-4834-ABDE-D8A3BD802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601" y="743135"/>
            <a:ext cx="6353636" cy="914082"/>
          </a:xfrm>
        </p:spPr>
        <p:txBody>
          <a:bodyPr/>
          <a:lstStyle/>
          <a:p>
            <a:r>
              <a:rPr lang="lt-LT" sz="3000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23234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C3E6-071C-4AEE-AB87-4DB4B462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47" y="2286996"/>
            <a:ext cx="8761692" cy="2325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1431925" algn="l"/>
                <a:tab pos="2335213" algn="l"/>
              </a:tabLst>
            </a:pPr>
            <a:r>
              <a:rPr lang="en-US" sz="2800" dirty="0"/>
              <a:t>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information:   </a:t>
            </a:r>
            <a:r>
              <a:rPr lang="lt-LT" b="0" dirty="0">
                <a:solidFill>
                  <a:prstClr val="black"/>
                </a:solidFill>
              </a:rPr>
              <a:t>https://www.baltech.info/</a:t>
            </a:r>
            <a:br>
              <a:rPr lang="en-US" dirty="0"/>
            </a:br>
            <a:br>
              <a:rPr lang="en-US" dirty="0"/>
            </a:br>
            <a:br>
              <a:rPr lang="lt-LT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lv-LV" dirty="0"/>
              <a:t>Contact person at KTU: </a:t>
            </a:r>
            <a:r>
              <a:rPr lang="fi-FI" b="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ruta.jankauskiene@ktu.lt</a:t>
            </a:r>
            <a:br>
              <a:rPr lang="en-US" dirty="0"/>
            </a:br>
            <a:endParaRPr lang="lt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B68F1-6E08-4145-BA0B-EA9DBBDD7CA6}"/>
              </a:ext>
            </a:extLst>
          </p:cNvPr>
          <p:cNvSpPr/>
          <p:nvPr/>
        </p:nvSpPr>
        <p:spPr>
          <a:xfrm>
            <a:off x="392247" y="3128918"/>
            <a:ext cx="6694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BALTECH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</a:t>
            </a:r>
            <a:r>
              <a:rPr kumimoji="0" lang="lt-LT" sz="3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obilities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00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8F8E5-05D2-43F1-9E2E-5EDCC7CDC4B9}"/>
              </a:ext>
            </a:extLst>
          </p:cNvPr>
          <p:cNvSpPr txBox="1">
            <a:spLocks/>
          </p:cNvSpPr>
          <p:nvPr/>
        </p:nvSpPr>
        <p:spPr>
          <a:xfrm>
            <a:off x="69574" y="2555351"/>
            <a:ext cx="7007087" cy="15087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ts val="4040"/>
              </a:lnSpc>
              <a:spcBef>
                <a:spcPct val="0"/>
              </a:spcBef>
              <a:buNone/>
              <a:defRPr sz="3200" b="1" i="1" kern="1200">
                <a:solidFill>
                  <a:srgbClr val="D64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</a:t>
            </a:r>
            <a:r>
              <a:rPr kumimoji="0" lang="lt-LT" sz="3000" b="1" i="1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Mobility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Opportunities</a:t>
            </a:r>
          </a:p>
          <a:p>
            <a:pPr marL="0" marR="0" lvl="0" indent="0" algn="l" defTabSz="914400" rtl="0" eaLnBrk="1" fontAlgn="auto" latinLnBrk="0" hangingPunct="1">
              <a:lnSpc>
                <a:spcPts val="4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@en.ktu.edu/erasmus/opportunities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643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lt-LT" sz="2400" b="1" i="1" u="none" strike="noStrike" kern="1200" cap="none" spc="0" normalizeH="0" baseline="0" noProof="0" dirty="0">
              <a:ln>
                <a:noFill/>
              </a:ln>
              <a:solidFill>
                <a:srgbClr val="D6439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8544-DFB8-445B-8BBC-B16E025FE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us:</a:t>
            </a:r>
            <a:br>
              <a:rPr lang="en-US" dirty="0"/>
            </a:br>
            <a:r>
              <a:rPr lang="en-US" dirty="0" err="1">
                <a:hlinkClick r:id="rId2"/>
              </a:rPr>
              <a:t>erasmus@ktu.lt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9CD5-5808-494E-83EE-A59176E0A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7358" y="4691271"/>
            <a:ext cx="5148468" cy="1769164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0070C0"/>
                </a:solidFill>
              </a:rPr>
              <a:t>International Relations Department</a:t>
            </a:r>
          </a:p>
          <a:p>
            <a:r>
              <a:rPr lang="en-US" dirty="0">
                <a:solidFill>
                  <a:srgbClr val="0070C0"/>
                </a:solidFill>
              </a:rPr>
              <a:t>Student Mobility Office</a:t>
            </a:r>
          </a:p>
          <a:p>
            <a:r>
              <a:rPr lang="en-US" dirty="0">
                <a:solidFill>
                  <a:srgbClr val="D64395"/>
                </a:solidFill>
              </a:rPr>
              <a:t>Student Info Centre</a:t>
            </a:r>
          </a:p>
          <a:p>
            <a:r>
              <a:rPr lang="en-US" dirty="0">
                <a:solidFill>
                  <a:srgbClr val="D64395"/>
                </a:solidFill>
              </a:rPr>
              <a:t>Student</a:t>
            </a:r>
            <a:r>
              <a:rPr lang="lt-LT" dirty="0">
                <a:solidFill>
                  <a:srgbClr val="D64395"/>
                </a:solidFill>
              </a:rPr>
              <a:t>ų 50</a:t>
            </a:r>
            <a:endParaRPr lang="en-US" dirty="0">
              <a:solidFill>
                <a:srgbClr val="D64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397565" y="2642615"/>
            <a:ext cx="6649278" cy="1508761"/>
          </a:xfrm>
        </p:spPr>
        <p:txBody>
          <a:bodyPr>
            <a:normAutofit/>
          </a:bodyPr>
          <a:lstStyle/>
          <a:p>
            <a:r>
              <a:rPr lang="en-US" sz="3000" dirty="0"/>
              <a:t>ERASMUS+ </a:t>
            </a:r>
            <a:r>
              <a:rPr lang="en-US" sz="3000" dirty="0" err="1"/>
              <a:t>Programme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Student mobility</a:t>
            </a:r>
          </a:p>
        </p:txBody>
      </p:sp>
    </p:spTree>
    <p:extLst>
      <p:ext uri="{BB962C8B-B14F-4D97-AF65-F5344CB8AC3E}">
        <p14:creationId xmlns:p14="http://schemas.microsoft.com/office/powerpoint/2010/main" val="198232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92544-F2F8-4A6B-9A2A-E02C767A3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636" y="610083"/>
            <a:ext cx="6353636" cy="914082"/>
          </a:xfrm>
        </p:spPr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ERASMUS+ </a:t>
            </a:r>
            <a:r>
              <a:rPr lang="en-US" sz="3000" i="1" dirty="0" err="1">
                <a:solidFill>
                  <a:srgbClr val="D64395"/>
                </a:solidFill>
                <a:ea typeface="+mj-ea"/>
              </a:rPr>
              <a:t>programme</a:t>
            </a:r>
            <a:endParaRPr lang="lt-LT" sz="3000" i="1" dirty="0">
              <a:solidFill>
                <a:srgbClr val="D64395"/>
              </a:solidFill>
              <a:ea typeface="+mj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1FB07-803B-4EC0-96F3-A657386DE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biggest educational exchange program</a:t>
            </a:r>
            <a:r>
              <a:rPr lang="lt-LT" sz="2200" dirty="0"/>
              <a:t>m</a:t>
            </a:r>
            <a:r>
              <a:rPr lang="en-US" sz="2200" dirty="0"/>
              <a:t>e in the world</a:t>
            </a:r>
            <a:endParaRPr lang="lt-LT" sz="2200" dirty="0"/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Since 1987</a:t>
            </a:r>
            <a:endParaRPr lang="lt-LT" sz="2200" dirty="0"/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Creating a European Higher Education Area and fostering innovation throughout Europe</a:t>
            </a:r>
            <a:endParaRPr lang="en-US" sz="2200" dirty="0">
              <a:solidFill>
                <a:srgbClr val="1D1D1D"/>
              </a:solidFill>
              <a:latin typeface="Arial"/>
              <a:cs typeface="Arial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7099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5"/>
          </p:nvPr>
        </p:nvSpPr>
        <p:spPr>
          <a:xfrm>
            <a:off x="321064" y="2556881"/>
            <a:ext cx="8261513" cy="330817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200" b="1" dirty="0"/>
              <a:t>Erasmus+ </a:t>
            </a:r>
            <a:r>
              <a:rPr lang="en-US" sz="2200" b="1" dirty="0"/>
              <a:t>P</a:t>
            </a:r>
            <a:r>
              <a:rPr lang="lt-LT" sz="2200" b="1" dirty="0" err="1"/>
              <a:t>rogramme</a:t>
            </a:r>
            <a:r>
              <a:rPr lang="lt-LT" sz="2200" b="1" dirty="0"/>
              <a:t> </a:t>
            </a:r>
            <a:r>
              <a:rPr lang="en-US" sz="2200" b="1" dirty="0"/>
              <a:t>C</a:t>
            </a:r>
            <a:r>
              <a:rPr lang="lt-LT" sz="2200" b="1" dirty="0" err="1"/>
              <a:t>ountries</a:t>
            </a:r>
            <a:r>
              <a:rPr lang="lt-LT" sz="2200" b="1" dirty="0"/>
              <a:t> </a:t>
            </a:r>
            <a:r>
              <a:rPr lang="lt-LT" sz="2200" dirty="0"/>
              <a:t>(EU </a:t>
            </a:r>
            <a:r>
              <a:rPr lang="en-US" sz="2200" b="1" dirty="0"/>
              <a:t>&amp; </a:t>
            </a:r>
            <a:r>
              <a:rPr lang="en-US" sz="2200" dirty="0"/>
              <a:t>R</a:t>
            </a:r>
            <a:r>
              <a:rPr lang="lt-LT" sz="2200" dirty="0" err="1"/>
              <a:t>ep</a:t>
            </a:r>
            <a:r>
              <a:rPr lang="en-US" sz="2200" dirty="0"/>
              <a:t>. of N</a:t>
            </a:r>
            <a:r>
              <a:rPr lang="lt-LT" sz="2200" dirty="0"/>
              <a:t>.</a:t>
            </a:r>
            <a:r>
              <a:rPr lang="en-US" sz="2200" dirty="0"/>
              <a:t>Macedonia, Iceland,</a:t>
            </a:r>
            <a:r>
              <a:rPr lang="lt-LT" sz="2200" dirty="0"/>
              <a:t> </a:t>
            </a:r>
            <a:r>
              <a:rPr lang="lt-LT" sz="2200" dirty="0" err="1"/>
              <a:t>Lichtenstein</a:t>
            </a:r>
            <a:r>
              <a:rPr lang="lt-LT" sz="2200" dirty="0"/>
              <a:t>,</a:t>
            </a:r>
            <a:r>
              <a:rPr lang="en-US" sz="2200" dirty="0"/>
              <a:t> Norway, Turkey, Serbia</a:t>
            </a:r>
            <a:r>
              <a:rPr lang="lt-LT" sz="2200" dirty="0"/>
              <a:t>)</a:t>
            </a:r>
            <a:endParaRPr lang="en-US" sz="22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Third countries which are not associated states of the Programme</a:t>
            </a:r>
            <a:r>
              <a:rPr lang="lt-LT" sz="2200" b="1" dirty="0"/>
              <a:t> </a:t>
            </a:r>
            <a:r>
              <a:rPr lang="en-US" sz="2200" dirty="0"/>
              <a:t>(Armenia, Azerbaijan, </a:t>
            </a:r>
            <a:r>
              <a:rPr lang="en-US" sz="2200" dirty="0" err="1"/>
              <a:t>Brasil</a:t>
            </a:r>
            <a:r>
              <a:rPr lang="en-US" sz="2200" dirty="0"/>
              <a:t>, Georgia, India, Israel, Japan, Kazakhstan, Mexico, </a:t>
            </a:r>
            <a:r>
              <a:rPr lang="lt-LT" sz="2200" dirty="0"/>
              <a:t>Peru, </a:t>
            </a:r>
            <a:r>
              <a:rPr lang="en-US" sz="2200" dirty="0"/>
              <a:t>Ukraine, S</a:t>
            </a:r>
            <a:r>
              <a:rPr lang="lt-LT" sz="2200" dirty="0"/>
              <a:t>. </a:t>
            </a:r>
            <a:r>
              <a:rPr lang="en-US" sz="2200" dirty="0"/>
              <a:t>Korea, USA…)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200" dirty="0"/>
          </a:p>
          <a:p>
            <a:endParaRPr lang="lt-LT" dirty="0"/>
          </a:p>
        </p:txBody>
      </p:sp>
      <p:sp>
        <p:nvSpPr>
          <p:cNvPr id="4" name="Teksto vietos rezervavimo ženklas 1"/>
          <p:cNvSpPr>
            <a:spLocks noGrp="1"/>
          </p:cNvSpPr>
          <p:nvPr>
            <p:ph type="body" sz="quarter" idx="13"/>
          </p:nvPr>
        </p:nvSpPr>
        <p:spPr>
          <a:xfrm>
            <a:off x="394636" y="390468"/>
            <a:ext cx="6353636" cy="914082"/>
          </a:xfrm>
        </p:spPr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ERASMUS+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C</a:t>
            </a:r>
            <a:r>
              <a:rPr lang="lt-LT" sz="3000" i="1" dirty="0" err="1">
                <a:solidFill>
                  <a:srgbClr val="D64395"/>
                </a:solidFill>
                <a:ea typeface="+mj-ea"/>
              </a:rPr>
              <a:t>ountries</a:t>
            </a:r>
            <a:endParaRPr lang="lt-LT" sz="3000" i="1" dirty="0">
              <a:solidFill>
                <a:srgbClr val="D64395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562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509487-67DF-6A41-9E66-0A50802C7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636" y="351666"/>
            <a:ext cx="6353636" cy="541713"/>
          </a:xfrm>
        </p:spPr>
        <p:txBody>
          <a:bodyPr/>
          <a:lstStyle/>
          <a:p>
            <a:r>
              <a:rPr lang="lt-LT" sz="3000" i="1" dirty="0" err="1">
                <a:solidFill>
                  <a:srgbClr val="D64395"/>
                </a:solidFill>
              </a:rPr>
              <a:t>Types</a:t>
            </a:r>
            <a:r>
              <a:rPr lang="lt-LT" sz="3000" i="1" dirty="0">
                <a:solidFill>
                  <a:srgbClr val="D64395"/>
                </a:solidFill>
              </a:rPr>
              <a:t> of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Student 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Exchange</a:t>
            </a:r>
            <a:endParaRPr lang="en-US" sz="3000" i="1" dirty="0">
              <a:solidFill>
                <a:srgbClr val="D64395"/>
              </a:solidFill>
              <a:ea typeface="+mj-e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CBF0FE-093D-1B40-856F-56814084A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243" y="1691732"/>
            <a:ext cx="8261513" cy="34745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Students may carry out either one or a combination of the activities described below: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Study period abroad </a:t>
            </a:r>
            <a:r>
              <a:rPr lang="en-US" sz="2000" dirty="0"/>
              <a:t>at a partner higher education institution (HEI).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Combination of studies and traineeship</a:t>
            </a:r>
            <a:r>
              <a:rPr lang="en-US" sz="2000" dirty="0"/>
              <a:t>: either one activity after the other or both at the same time.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Traineeship (work placement) abroad </a:t>
            </a:r>
            <a:r>
              <a:rPr lang="en-US" sz="2000" dirty="0"/>
              <a:t>in an enterprise or any other relevant workplace. This includes Digital Opportunity Traineeships for students and recent graduates to develop or acquire digital skills. </a:t>
            </a:r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8342C-3950-9244-A20A-4CB0217B9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Duration of the 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Exchange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C2F9-CA05-DF49-9F6D-CBF971D3F0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019" y="1444880"/>
            <a:ext cx="8351349" cy="477701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sz="2000" b="1" dirty="0"/>
          </a:p>
        </p:txBody>
      </p:sp>
      <p:sp>
        <p:nvSpPr>
          <p:cNvPr id="6" name="Stačiakampis 6">
            <a:extLst>
              <a:ext uri="{FF2B5EF4-FFF2-40B4-BE49-F238E27FC236}">
                <a16:creationId xmlns:a16="http://schemas.microsoft.com/office/drawing/2014/main" id="{4B49D38B-ECF2-4246-BB33-F36A226645C2}"/>
              </a:ext>
            </a:extLst>
          </p:cNvPr>
          <p:cNvSpPr/>
          <p:nvPr/>
        </p:nvSpPr>
        <p:spPr>
          <a:xfrm>
            <a:off x="446019" y="2924617"/>
            <a:ext cx="8261513" cy="14203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same student may participate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mobility periods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to 12 months maximum per each cycle of study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independently of the number and type of mobility activities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3"/>
          </p:nvPr>
        </p:nvSpPr>
        <p:spPr>
          <a:xfrm>
            <a:off x="394636" y="530776"/>
            <a:ext cx="6353636" cy="914082"/>
          </a:xfrm>
        </p:spPr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Exchange </a:t>
            </a:r>
            <a:r>
              <a:rPr lang="lt-LT" sz="3000" i="1" dirty="0" err="1">
                <a:solidFill>
                  <a:srgbClr val="D64395"/>
                </a:solidFill>
                <a:ea typeface="+mj-ea"/>
              </a:rPr>
              <a:t>for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S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tudies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>
          <a:xfrm>
            <a:off x="300043" y="1779705"/>
            <a:ext cx="8261513" cy="33081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1. </a:t>
            </a:r>
            <a:r>
              <a:rPr lang="en-US" sz="2000" dirty="0"/>
              <a:t>KTU must have inter-institutional agreements with the receiving partner universities before the mobility for studies takes place</a:t>
            </a:r>
            <a:r>
              <a:rPr lang="lt-LT" sz="2000" dirty="0"/>
              <a:t>. </a:t>
            </a:r>
            <a:r>
              <a:rPr lang="en-US" sz="2000" dirty="0"/>
              <a:t>Check the </a:t>
            </a:r>
            <a:r>
              <a:rPr lang="en-US" sz="2000" dirty="0">
                <a:hlinkClick r:id="rId2"/>
              </a:rPr>
              <a:t>list of partner universities</a:t>
            </a:r>
            <a:r>
              <a:rPr lang="lt-LT" sz="20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2. </a:t>
            </a:r>
            <a:r>
              <a:rPr lang="en-US" sz="2000" dirty="0"/>
              <a:t>Follow</a:t>
            </a:r>
            <a:r>
              <a:rPr lang="lt-LT" sz="2000" dirty="0"/>
              <a:t>in</a:t>
            </a:r>
            <a:r>
              <a:rPr lang="en-US" sz="2000" dirty="0"/>
              <a:t>g </a:t>
            </a:r>
            <a:r>
              <a:rPr lang="en-US" sz="2000" u="sng" dirty="0"/>
              <a:t>courses</a:t>
            </a:r>
            <a:r>
              <a:rPr lang="en-US" sz="2000" dirty="0"/>
              <a:t> at a partner institution</a:t>
            </a:r>
            <a:r>
              <a:rPr lang="lt-LT" sz="2000" dirty="0"/>
              <a:t>;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3. </a:t>
            </a:r>
            <a:r>
              <a:rPr lang="en-US" sz="2000" dirty="0"/>
              <a:t>Recognition of learning outcomes/credits</a:t>
            </a:r>
            <a:r>
              <a:rPr lang="lt-LT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sz="quarter" idx="13"/>
          </p:nvPr>
        </p:nvSpPr>
        <p:spPr>
          <a:xfrm>
            <a:off x="394636" y="530776"/>
            <a:ext cx="6353636" cy="914082"/>
          </a:xfrm>
        </p:spPr>
        <p:txBody>
          <a:bodyPr/>
          <a:lstStyle/>
          <a:p>
            <a:r>
              <a:rPr lang="en-US" sz="3000" i="1" dirty="0">
                <a:solidFill>
                  <a:srgbClr val="D64395"/>
                </a:solidFill>
                <a:ea typeface="+mj-ea"/>
              </a:rPr>
              <a:t>Exchange </a:t>
            </a:r>
            <a:r>
              <a:rPr lang="lt-LT" sz="3000" i="1" dirty="0">
                <a:solidFill>
                  <a:srgbClr val="D64395"/>
                </a:solidFill>
                <a:ea typeface="+mj-ea"/>
              </a:rPr>
              <a:t>for 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Blended Intensive </a:t>
            </a:r>
            <a:r>
              <a:rPr lang="en-US" sz="3000" i="1" dirty="0" err="1">
                <a:solidFill>
                  <a:srgbClr val="D64395"/>
                </a:solidFill>
                <a:ea typeface="+mj-ea"/>
              </a:rPr>
              <a:t>Programme</a:t>
            </a:r>
            <a:r>
              <a:rPr lang="en-US" sz="3000" i="1" dirty="0">
                <a:solidFill>
                  <a:srgbClr val="D64395"/>
                </a:solidFill>
                <a:ea typeface="+mj-ea"/>
              </a:rPr>
              <a:t> (BIP)</a:t>
            </a:r>
            <a:endParaRPr lang="lt-LT" sz="3000" i="1" dirty="0">
              <a:solidFill>
                <a:srgbClr val="D64395"/>
              </a:solidFill>
              <a:ea typeface="+mj-ea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15"/>
          </p:nvPr>
        </p:nvSpPr>
        <p:spPr>
          <a:xfrm>
            <a:off x="300043" y="1779705"/>
            <a:ext cx="8261513" cy="33081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1. </a:t>
            </a:r>
            <a:r>
              <a:rPr lang="en-US" sz="2000" dirty="0"/>
              <a:t>KTU must have inter-institutional agreements with the receiving partner universities before the mobility for studies takes place</a:t>
            </a:r>
            <a:r>
              <a:rPr lang="lt-LT" sz="2000" dirty="0"/>
              <a:t>. </a:t>
            </a:r>
            <a:r>
              <a:rPr lang="en-US" sz="2000" dirty="0"/>
              <a:t>Check the </a:t>
            </a:r>
            <a:r>
              <a:rPr lang="en-US" sz="2000" dirty="0">
                <a:hlinkClick r:id="rId2"/>
              </a:rPr>
              <a:t>list of partner universities</a:t>
            </a:r>
            <a:r>
              <a:rPr lang="lt-LT" sz="20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2. </a:t>
            </a:r>
            <a:r>
              <a:rPr lang="en-US" sz="2000" dirty="0"/>
              <a:t>5 – 30 days </a:t>
            </a:r>
            <a:r>
              <a:rPr lang="lt-LT" sz="2000" dirty="0"/>
              <a:t>physical </a:t>
            </a:r>
            <a:r>
              <a:rPr lang="en-US" sz="2000" dirty="0"/>
              <a:t>mobility + </a:t>
            </a:r>
            <a:r>
              <a:rPr lang="lt-LT" sz="2000" dirty="0"/>
              <a:t>mandatory</a:t>
            </a:r>
            <a:r>
              <a:rPr lang="en-US" sz="2000" dirty="0"/>
              <a:t> virtual part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b="1" dirty="0">
                <a:solidFill>
                  <a:srgbClr val="D64395"/>
                </a:solidFill>
              </a:rPr>
              <a:t>3. </a:t>
            </a:r>
            <a:r>
              <a:rPr lang="en-US" sz="2000" dirty="0"/>
              <a:t>Obtain a minimum of 3 ECTS</a:t>
            </a:r>
          </a:p>
        </p:txBody>
      </p:sp>
    </p:spTree>
    <p:extLst>
      <p:ext uri="{BB962C8B-B14F-4D97-AF65-F5344CB8AC3E}">
        <p14:creationId xmlns:p14="http://schemas.microsoft.com/office/powerpoint/2010/main" val="622262058"/>
      </p:ext>
    </p:extLst>
  </p:cSld>
  <p:clrMapOvr>
    <a:masterClrMapping/>
  </p:clrMapOvr>
</p:sld>
</file>

<file path=ppt/theme/theme1.xml><?xml version="1.0" encoding="utf-8"?>
<a:theme xmlns:a="http://schemas.openxmlformats.org/drawingml/2006/main" name="1 _ Smegeny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Skaidrių šablonas Nr.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6FD0066-9A35-3244-99F3-E7429AFC22E9}" vid="{E0D44DF2-BDB4-FB46-A402-E055A4F169A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_ Galv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_ Pjukla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_ Rank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 _ Kiausini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 _ Dezu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 _ Melynos smegeny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kaidrių šablonas Nr.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6FD0066-9A35-3244-99F3-E7429AFC22E9}" vid="{E0D44DF2-BDB4-FB46-A402-E055A4F169AE}"/>
    </a:ext>
  </a:extLst>
</a:theme>
</file>

<file path=ppt/theme/theme9.xml><?xml version="1.0" encoding="utf-8"?>
<a:theme xmlns:a="http://schemas.openxmlformats.org/drawingml/2006/main" name="Melsvas skaidriu 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BA8CCF074A87D4CBE896D243E7BF6A4" ma:contentTypeVersion="14" ma:contentTypeDescription="Kurkite naują dokumentą." ma:contentTypeScope="" ma:versionID="a37dcdfa04302a284de673d97d6b46bd">
  <xsd:schema xmlns:xsd="http://www.w3.org/2001/XMLSchema" xmlns:xs="http://www.w3.org/2001/XMLSchema" xmlns:p="http://schemas.microsoft.com/office/2006/metadata/properties" xmlns:ns3="1e3b3b96-1d45-438b-987a-e11375ce965f" xmlns:ns4="d60ffe56-740c-48ff-852a-70ec7328c2aa" targetNamespace="http://schemas.microsoft.com/office/2006/metadata/properties" ma:root="true" ma:fieldsID="602b37091e1465fa57123c5ab023de45" ns3:_="" ns4:_="">
    <xsd:import namespace="1e3b3b96-1d45-438b-987a-e11375ce965f"/>
    <xsd:import namespace="d60ffe56-740c-48ff-852a-70ec7328c2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b3b96-1d45-438b-987a-e11375ce9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fe56-740c-48ff-852a-70ec7328c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Bendrinimo užuominos maiš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728E4-6EFD-47D2-B1E1-8F38A762C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b3b96-1d45-438b-987a-e11375ce965f"/>
    <ds:schemaRef ds:uri="d60ffe56-740c-48ff-852a-70ec7328c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4E7F7-8A2F-497F-949D-8E0FE2C42732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60ffe56-740c-48ff-852a-70ec7328c2aa"/>
    <ds:schemaRef ds:uri="1e3b3b96-1d45-438b-987a-e11375ce96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EB13EB-EFA4-41EA-9147-3D7623302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2410</TotalTime>
  <Words>811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Wingdings</vt:lpstr>
      <vt:lpstr>1 _ Smegenys</vt:lpstr>
      <vt:lpstr>2 _ Galva</vt:lpstr>
      <vt:lpstr>3 _ Pjuklas</vt:lpstr>
      <vt:lpstr>4 _ Ranka</vt:lpstr>
      <vt:lpstr>5 _ Kiausinis</vt:lpstr>
      <vt:lpstr>6 _ Dezute</vt:lpstr>
      <vt:lpstr>7 _ Melynos smegenys</vt:lpstr>
      <vt:lpstr>Skaidrių šablonas Nr.1</vt:lpstr>
      <vt:lpstr>Melsvas skaidriu sablonas</vt:lpstr>
      <vt:lpstr>1_Skaidrių šablonas Nr.1</vt:lpstr>
      <vt:lpstr>Academic Exchange Opportunities  for  KTU Students </vt:lpstr>
      <vt:lpstr>PowerPoint Presentation</vt:lpstr>
      <vt:lpstr>ERASMUS+ Programme  Student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More information: https://en.ktu.edu/erasmus   </vt:lpstr>
      <vt:lpstr>Exchange studies under Bilateral Agreements </vt:lpstr>
      <vt:lpstr>         NORDTEK Network        </vt:lpstr>
      <vt:lpstr>PowerPoint Presentation</vt:lpstr>
      <vt:lpstr>PowerPoint Presentation</vt:lpstr>
      <vt:lpstr>  More information: http://nordtek.net/        NORDTEK Network       Contact person: ruta.jankauskiene@ktu.lt </vt:lpstr>
      <vt:lpstr>            </vt:lpstr>
      <vt:lpstr>PowerPoint Presentation</vt:lpstr>
      <vt:lpstr>PowerPoint Presentation</vt:lpstr>
      <vt:lpstr>   More information:   https://www.baltech.info/         Contact person at KTU: ruta.jankauskiene@ktu.lt </vt:lpstr>
      <vt:lpstr>PowerPoint Presentation</vt:lpstr>
      <vt:lpstr>Contact us: erasmus@ktu.lt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Didžiapetris Domantas</dc:creator>
  <cp:lastModifiedBy>Dovilė Tranauskaitė-Rezgienė</cp:lastModifiedBy>
  <cp:revision>141</cp:revision>
  <cp:lastPrinted>2019-09-17T08:22:01Z</cp:lastPrinted>
  <dcterms:created xsi:type="dcterms:W3CDTF">2019-09-17T06:19:02Z</dcterms:created>
  <dcterms:modified xsi:type="dcterms:W3CDTF">2025-08-20T07:02:35Z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0x0101001BA8CCF074A87D4CBE896D243E7BF6A4</vt:lpwstr>
  </property>
</Properties>
</file>